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Lato" panose="020F0502020204030203" pitchFamily="34" charset="0"/>
      <p:regular r:id="rId51"/>
      <p:bold r:id="rId52"/>
      <p:italic r:id="rId53"/>
      <p:boldItalic r:id="rId54"/>
    </p:embeddedFont>
    <p:embeddedFont>
      <p:font typeface="Montserrat Light" panose="00000400000000000000" pitchFamily="2" charset="0"/>
      <p:regular r:id="rId55"/>
      <p:bold r:id="rId56"/>
      <p:italic r:id="rId57"/>
      <p:boldItalic r:id="rId58"/>
    </p:embeddedFont>
    <p:embeddedFont>
      <p:font typeface="Roboto Mono" panose="020B0604020202020204" charset="0"/>
      <p:regular r:id="rId59"/>
      <p:bold r:id="rId60"/>
      <p:italic r:id="rId61"/>
      <p:boldItalic r:id="rId62"/>
    </p:embeddedFont>
    <p:embeddedFont>
      <p:font typeface="Roboto Mono Light" panose="020B0604020202020204" charset="0"/>
      <p:regular r:id="rId63"/>
      <p:bold r:id="rId64"/>
      <p:italic r:id="rId65"/>
      <p:boldItalic r:id="rId66"/>
    </p:embeddedFont>
    <p:embeddedFont>
      <p:font typeface="Roboto Mono Medium" panose="020B0604020202020204" charset="0"/>
      <p:regular r:id="rId67"/>
      <p:bold r:id="rId68"/>
      <p:italic r:id="rId69"/>
      <p:boldItalic r:id="rId70"/>
    </p:embeddedFont>
    <p:embeddedFont>
      <p:font typeface="Sora" panose="020B060402020202020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i2mNrdfaCacp88yQd4ll/OPpfx5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639db83c3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639db83c3d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1639db83c3d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639db83c3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639db83c3d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639db83c3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451da4399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451da439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639db83c3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639db83c3d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639db83c3d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639db83c3d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639db83c3d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1639db83c3d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4" name="Google Shape;294;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63aa8ed04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63aa8ed04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163aa8ed04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51" name="Google Shape;351;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2" name="Google Shape;362;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42ad2f664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g142ad2f664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93" name="Google Shape;393;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639db83c3d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639db83c3d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1639db83c3d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419" name="Google Shape;419;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443" name="Google Shape;443;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4" name="Google Shape;454;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0" name="Google Shape;4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639db83c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639db83c3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639db83c3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0" name="Google Shape;110;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1" name="Google Shape;111;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pubmed.ncbi.nlm.nih.gov/8594834"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hyperlink" Target="https://scholar.google.com/scholar_lookup?journal=World+Health+Organ+Tech+Rep+Ser.&amp;title=Physical+status:+the+use+and+interpretation+of+anthropometry.+Report+of+a+WHO+Expert+Committee&amp;volume=854&amp;publication_year=1995&amp;pages=1-452&amp;pmid=8594834&am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Eq69zYUZ_5fnWTvjUaaZT10WopdTLhLD/view?usp=sharing"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b="0" i="0" u="none" strike="noStrike" cap="none">
                  <a:solidFill>
                    <a:srgbClr val="FFFFFF"/>
                  </a:solidFill>
                  <a:latin typeface="Sora"/>
                  <a:ea typeface="Sora"/>
                  <a:cs typeface="Sora"/>
                  <a:sym typeface="Sora"/>
                </a:rPr>
                <a:t>ASURANSI</a:t>
              </a:r>
              <a:endParaRPr sz="1400" b="0" i="0" u="none" strike="noStrike" cap="non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b="0" i="0" u="none" strike="noStrike" cap="none">
                  <a:solidFill>
                    <a:srgbClr val="103864"/>
                  </a:solidFill>
                  <a:latin typeface="Sora"/>
                  <a:ea typeface="Sora"/>
                  <a:cs typeface="Sora"/>
                  <a:sym typeface="Sora"/>
                </a:rPr>
                <a:t>Probability Course - Sekolah Data Pacmann</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DATA PERSONAL : BMI </a:t>
            </a:r>
            <a:endParaRPr sz="2400" b="1"/>
          </a:p>
        </p:txBody>
      </p:sp>
      <p:sp>
        <p:nvSpPr>
          <p:cNvPr id="250" name="Google Shape;250;g142ad2f6649_0_89"/>
          <p:cNvSpPr txBox="1"/>
          <p:nvPr/>
        </p:nvSpPr>
        <p:spPr>
          <a:xfrm>
            <a:off x="401515" y="1584375"/>
            <a:ext cx="11388900" cy="22473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BMI pengguna asuransi adalah 30,663</a:t>
            </a:r>
            <a:endParaRPr/>
          </a:p>
          <a:p>
            <a:pPr marL="457200" marR="0" lvl="0" indent="0" algn="l"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BMI perokok adalah 30,708</a:t>
            </a:r>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BMI bukan perokok adalah 30,652</a:t>
            </a:r>
            <a:endParaRPr/>
          </a:p>
          <a:p>
            <a:pPr marL="457200" marR="0" lvl="0" indent="0" algn="l"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BMI perempuan adalah 30,378</a:t>
            </a:r>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BMI laki-laki adalah 30,943</a:t>
            </a:r>
            <a:endParaRPr sz="2000" b="0" i="0" u="none" strike="noStrike" cap="none">
              <a:solidFill>
                <a:srgbClr val="103864"/>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639db83c3d_0_24"/>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ANALISA DATA : BMI</a:t>
            </a:r>
            <a:endParaRPr sz="2400" b="1"/>
          </a:p>
        </p:txBody>
      </p:sp>
      <p:sp>
        <p:nvSpPr>
          <p:cNvPr id="257" name="Google Shape;257;g1639db83c3d_0_24"/>
          <p:cNvSpPr txBox="1"/>
          <p:nvPr/>
        </p:nvSpPr>
        <p:spPr>
          <a:xfrm>
            <a:off x="395250" y="1690825"/>
            <a:ext cx="11401500" cy="26475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000">
                <a:solidFill>
                  <a:srgbClr val="103864"/>
                </a:solidFill>
                <a:latin typeface="Sora"/>
                <a:ea typeface="Sora"/>
                <a:cs typeface="Sora"/>
                <a:sym typeface="Sora"/>
              </a:rPr>
              <a:t>BMI adalah parameter yang digunakan untuk mengetahui status berat badan seseorang apakah tergolong normal maupun tidak [1].</a:t>
            </a:r>
            <a:endParaRPr sz="2000">
              <a:solidFill>
                <a:srgbClr val="103864"/>
              </a:solidFill>
              <a:latin typeface="Sora"/>
              <a:ea typeface="Sora"/>
              <a:cs typeface="Sora"/>
              <a:sym typeface="Sora"/>
            </a:endParaRPr>
          </a:p>
          <a:p>
            <a:pPr marL="0" lvl="0" indent="457200" algn="l" rtl="0">
              <a:spcBef>
                <a:spcPts val="0"/>
              </a:spcBef>
              <a:spcAft>
                <a:spcPts val="0"/>
              </a:spcAft>
              <a:buNone/>
            </a:pPr>
            <a:r>
              <a:rPr lang="en-US" sz="2000">
                <a:solidFill>
                  <a:srgbClr val="103864"/>
                </a:solidFill>
                <a:latin typeface="Sora"/>
                <a:ea typeface="Sora"/>
                <a:cs typeface="Sora"/>
                <a:sym typeface="Sora"/>
              </a:rPr>
              <a:t>BMI dikategorikan sebagai berikut [2] :</a:t>
            </a:r>
            <a:endParaRPr sz="200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18,5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normal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24,9</a:t>
            </a:r>
            <a:endParaRPr sz="200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25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a:t>
            </a:r>
            <a:r>
              <a:rPr lang="en-US" sz="2000" i="1">
                <a:solidFill>
                  <a:srgbClr val="103864"/>
                </a:solidFill>
                <a:latin typeface="Sora"/>
                <a:ea typeface="Sora"/>
                <a:cs typeface="Sora"/>
                <a:sym typeface="Sora"/>
              </a:rPr>
              <a:t>overweight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29,9</a:t>
            </a:r>
            <a:endParaRPr sz="200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30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34,9</a:t>
            </a:r>
            <a:endParaRPr sz="200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39,9</a:t>
            </a:r>
            <a:endParaRPr sz="200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obese III</a:t>
            </a:r>
            <a:r>
              <a:rPr lang="en-US" sz="2000" u="sng">
                <a:solidFill>
                  <a:srgbClr val="103864"/>
                </a:solidFill>
                <a:latin typeface="Sora"/>
                <a:ea typeface="Sora"/>
                <a:cs typeface="Sora"/>
                <a:sym typeface="Sora"/>
              </a:rPr>
              <a:t>&gt;</a:t>
            </a:r>
            <a:r>
              <a:rPr lang="en-US" sz="2000">
                <a:solidFill>
                  <a:srgbClr val="103864"/>
                </a:solidFill>
                <a:latin typeface="Sora"/>
                <a:ea typeface="Sora"/>
                <a:cs typeface="Sora"/>
                <a:sym typeface="Sora"/>
              </a:rPr>
              <a:t>40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639db83c3d_0_12"/>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ANALISA DATA : BMI</a:t>
            </a:r>
            <a:endParaRPr sz="2400" b="1"/>
          </a:p>
        </p:txBody>
      </p:sp>
      <p:sp>
        <p:nvSpPr>
          <p:cNvPr id="264" name="Google Shape;264;g1639db83c3d_0_12"/>
          <p:cNvSpPr txBox="1"/>
          <p:nvPr/>
        </p:nvSpPr>
        <p:spPr>
          <a:xfrm>
            <a:off x="419250" y="4736175"/>
            <a:ext cx="5568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Dari persebaran data antara seseorang perokok dan bukan perokok dapat diketahui bahwa keduanya didominasi oleh </a:t>
            </a:r>
            <a:r>
              <a:rPr lang="en-US" sz="1500" i="1">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a:t>
            </a:r>
            <a:endParaRPr sz="1500">
              <a:solidFill>
                <a:srgbClr val="103864"/>
              </a:solidFill>
              <a:latin typeface="Sora"/>
              <a:ea typeface="Sora"/>
              <a:cs typeface="Sora"/>
              <a:sym typeface="Sora"/>
            </a:endParaRPr>
          </a:p>
        </p:txBody>
      </p:sp>
      <p:sp>
        <p:nvSpPr>
          <p:cNvPr id="265" name="Google Shape;265;g1639db83c3d_0_12"/>
          <p:cNvSpPr txBox="1"/>
          <p:nvPr/>
        </p:nvSpPr>
        <p:spPr>
          <a:xfrm>
            <a:off x="6261775" y="4736175"/>
            <a:ext cx="55686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Dari persebaran data antara laki-laki dan perempuan juga menunjukkan bahwa keduanya didominasi oleh </a:t>
            </a:r>
            <a:r>
              <a:rPr lang="en-US" sz="1500" i="1">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 Namun, BMI</a:t>
            </a:r>
            <a:r>
              <a:rPr lang="en-US" sz="1500" u="sng">
                <a:solidFill>
                  <a:srgbClr val="103864"/>
                </a:solidFill>
                <a:latin typeface="Sora"/>
                <a:ea typeface="Sora"/>
                <a:cs typeface="Sora"/>
                <a:sym typeface="Sora"/>
              </a:rPr>
              <a:t>&gt;</a:t>
            </a:r>
            <a:r>
              <a:rPr lang="en-US" sz="1500">
                <a:solidFill>
                  <a:srgbClr val="103864"/>
                </a:solidFill>
                <a:latin typeface="Sora"/>
                <a:ea typeface="Sora"/>
                <a:cs typeface="Sora"/>
                <a:sym typeface="Sora"/>
              </a:rPr>
              <a:t>50 hanya terdiri dari laki-laki. Hal ini menunjukkan bahwa tingkat kesehatan laki-laki sangat buruk.</a:t>
            </a:r>
            <a:endParaRPr sz="1500">
              <a:solidFill>
                <a:srgbClr val="103864"/>
              </a:solidFill>
              <a:latin typeface="Sora"/>
              <a:ea typeface="Sora"/>
              <a:cs typeface="Sora"/>
              <a:sym typeface="Sora"/>
            </a:endParaRPr>
          </a:p>
        </p:txBody>
      </p:sp>
      <p:pic>
        <p:nvPicPr>
          <p:cNvPr id="266" name="Google Shape;266;g1639db83c3d_0_12"/>
          <p:cNvPicPr preferRelativeResize="0"/>
          <p:nvPr/>
        </p:nvPicPr>
        <p:blipFill rotWithShape="1">
          <a:blip r:embed="rId3">
            <a:alphaModFix/>
          </a:blip>
          <a:srcRect l="29622" t="19452" r="2497" b="7607"/>
          <a:stretch/>
        </p:blipFill>
        <p:spPr>
          <a:xfrm>
            <a:off x="419250" y="1381975"/>
            <a:ext cx="5416325" cy="3273850"/>
          </a:xfrm>
          <a:prstGeom prst="rect">
            <a:avLst/>
          </a:prstGeom>
          <a:noFill/>
          <a:ln>
            <a:noFill/>
          </a:ln>
        </p:spPr>
      </p:pic>
      <p:pic>
        <p:nvPicPr>
          <p:cNvPr id="267" name="Google Shape;267;g1639db83c3d_0_12"/>
          <p:cNvPicPr preferRelativeResize="0"/>
          <p:nvPr/>
        </p:nvPicPr>
        <p:blipFill rotWithShape="1">
          <a:blip r:embed="rId4">
            <a:alphaModFix/>
          </a:blip>
          <a:srcRect l="29008" t="19405" r="2201" b="8130"/>
          <a:stretch/>
        </p:blipFill>
        <p:spPr>
          <a:xfrm>
            <a:off x="6265814" y="1381975"/>
            <a:ext cx="5524637" cy="32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451da43991_0_0"/>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DATA PERSONAL : TAGIHAN KESEHATAN</a:t>
            </a:r>
            <a:endParaRPr sz="2400" b="1"/>
          </a:p>
        </p:txBody>
      </p:sp>
      <p:sp>
        <p:nvSpPr>
          <p:cNvPr id="273" name="Google Shape;273;g1451da43991_0_0"/>
          <p:cNvSpPr txBox="1"/>
          <p:nvPr/>
        </p:nvSpPr>
        <p:spPr>
          <a:xfrm>
            <a:off x="401515" y="1584375"/>
            <a:ext cx="11388900" cy="28629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Variansi tagihan kesehatan perokok = 133.207.311,206</a:t>
            </a:r>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Variansi tagihan </a:t>
            </a:r>
            <a:r>
              <a:rPr lang="en-US" sz="2000">
                <a:solidFill>
                  <a:srgbClr val="103864"/>
                </a:solidFill>
                <a:latin typeface="Sora"/>
                <a:ea typeface="Sora"/>
                <a:cs typeface="Sora"/>
                <a:sym typeface="Sora"/>
              </a:rPr>
              <a:t>k</a:t>
            </a:r>
            <a:r>
              <a:rPr lang="en-US" sz="2000" b="0" i="0" u="none" strike="noStrike" cap="none">
                <a:solidFill>
                  <a:srgbClr val="103864"/>
                </a:solidFill>
                <a:latin typeface="Sora"/>
                <a:ea typeface="Sora"/>
                <a:cs typeface="Sora"/>
                <a:sym typeface="Sora"/>
              </a:rPr>
              <a:t>esehatan bukan perokok = 35.925.420,496</a:t>
            </a:r>
            <a:endParaRPr/>
          </a:p>
          <a:p>
            <a:pPr marL="101600" marR="0" lvl="0" indent="0" algn="l"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lang="en-US" sz="2000" b="0" i="0" u="none" strike="noStrike" cap="none">
                <a:solidFill>
                  <a:srgbClr val="103864"/>
                </a:solidFill>
                <a:latin typeface="Sora"/>
                <a:ea typeface="Sora"/>
                <a:cs typeface="Sora"/>
                <a:sym typeface="Sora"/>
              </a:rPr>
              <a:t>esehatan perokok = 32.050,232</a:t>
            </a:r>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lang="en-US" sz="2000" b="0" i="0" u="none" strike="noStrike" cap="none">
                <a:solidFill>
                  <a:srgbClr val="103864"/>
                </a:solidFill>
                <a:latin typeface="Sora"/>
                <a:ea typeface="Sora"/>
                <a:cs typeface="Sora"/>
                <a:sym typeface="Sora"/>
              </a:rPr>
              <a:t>esehatan bukan perokok = 8.434,268</a:t>
            </a:r>
            <a:endParaRPr/>
          </a:p>
          <a:p>
            <a:pPr marL="101600" marR="0" lvl="0" indent="0" algn="l"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lang="en-US" sz="2000" b="0" i="0" u="none" strike="noStrike" cap="none">
                <a:solidFill>
                  <a:srgbClr val="103864"/>
                </a:solidFill>
                <a:latin typeface="Sora"/>
                <a:ea typeface="Sora"/>
                <a:cs typeface="Sora"/>
                <a:sym typeface="Sora"/>
              </a:rPr>
              <a:t>esehatan perokok dengan BMI&gt;25 = 35.116,910</a:t>
            </a:r>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lang="en-US" sz="2000" b="0" i="0" u="none" strike="noStrike" cap="none">
                <a:solidFill>
                  <a:srgbClr val="103864"/>
                </a:solidFill>
                <a:latin typeface="Sora"/>
                <a:ea typeface="Sora"/>
                <a:cs typeface="Sora"/>
                <a:sym typeface="Sora"/>
              </a:rPr>
              <a:t>esehatan bukan perokok dengan BMI&gt;25 = 8.629,59</a:t>
            </a:r>
            <a:endParaRPr/>
          </a:p>
          <a:p>
            <a:pPr marL="457200" marR="0" lvl="0" indent="-228600" algn="l" rtl="0">
              <a:lnSpc>
                <a:spcPct val="100000"/>
              </a:lnSpc>
              <a:spcBef>
                <a:spcPts val="0"/>
              </a:spcBef>
              <a:spcAft>
                <a:spcPts val="0"/>
              </a:spcAft>
              <a:buClr>
                <a:srgbClr val="103864"/>
              </a:buClr>
              <a:buSzPts val="2000"/>
              <a:buFont typeface="Sora"/>
              <a:buNone/>
            </a:pPr>
            <a:endParaRPr sz="2000" b="0" i="0" u="none" strike="noStrike" cap="none">
              <a:solidFill>
                <a:srgbClr val="103864"/>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639db83c3d_0_48"/>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ANALISA DATA : VARIANS TAGIHAN KESEHATAN</a:t>
            </a:r>
            <a:endParaRPr sz="2400" b="1"/>
          </a:p>
        </p:txBody>
      </p:sp>
      <p:sp>
        <p:nvSpPr>
          <p:cNvPr id="280" name="Google Shape;280;g1639db83c3d_0_48"/>
          <p:cNvSpPr txBox="1"/>
          <p:nvPr/>
        </p:nvSpPr>
        <p:spPr>
          <a:xfrm>
            <a:off x="388950" y="1690825"/>
            <a:ext cx="11401500" cy="1108200"/>
          </a:xfrm>
          <a:prstGeom prst="rect">
            <a:avLst/>
          </a:prstGeom>
          <a:noFill/>
          <a:ln>
            <a:noFill/>
          </a:ln>
        </p:spPr>
        <p:txBody>
          <a:bodyPr spcFirstLastPara="1" wrap="square" lIns="91425" tIns="91425" rIns="91425" bIns="91425" anchor="t" anchorCtr="0">
            <a:spAutoFit/>
          </a:bodyPr>
          <a:lstStyle/>
          <a:p>
            <a:pPr marL="0" lvl="0" indent="457200" algn="just" rtl="0">
              <a:spcBef>
                <a:spcPts val="0"/>
              </a:spcBef>
              <a:spcAft>
                <a:spcPts val="0"/>
              </a:spcAft>
              <a:buNone/>
            </a:pPr>
            <a:r>
              <a:rPr lang="en-US" sz="2000">
                <a:solidFill>
                  <a:srgbClr val="103864"/>
                </a:solidFill>
                <a:latin typeface="Sora"/>
                <a:ea typeface="Sora"/>
                <a:cs typeface="Sora"/>
                <a:sym typeface="Sora"/>
              </a:rPr>
              <a:t>Variansi data tagihan kesehatan perokok menunjukkan hasil yang sangat besar dibandingkan bukan perokok. Hal ini diakibatkan oleh tingginy fluktuasi data antara satu data dengan data yang lain.</a:t>
            </a:r>
            <a:endParaRPr sz="200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639db83c3d_0_33"/>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ANALISA DATA : TAGIHAN KESEHATAN</a:t>
            </a:r>
            <a:endParaRPr sz="2400" b="1"/>
          </a:p>
        </p:txBody>
      </p:sp>
      <p:pic>
        <p:nvPicPr>
          <p:cNvPr id="287" name="Google Shape;287;g1639db83c3d_0_33"/>
          <p:cNvPicPr preferRelativeResize="0"/>
          <p:nvPr/>
        </p:nvPicPr>
        <p:blipFill rotWithShape="1">
          <a:blip r:embed="rId3">
            <a:alphaModFix/>
          </a:blip>
          <a:srcRect l="29291" t="20515" r="2856" b="8642"/>
          <a:stretch/>
        </p:blipFill>
        <p:spPr>
          <a:xfrm>
            <a:off x="388950" y="1459575"/>
            <a:ext cx="5690726" cy="3342187"/>
          </a:xfrm>
          <a:prstGeom prst="rect">
            <a:avLst/>
          </a:prstGeom>
          <a:noFill/>
          <a:ln>
            <a:noFill/>
          </a:ln>
        </p:spPr>
      </p:pic>
      <p:pic>
        <p:nvPicPr>
          <p:cNvPr id="288" name="Google Shape;288;g1639db83c3d_0_33"/>
          <p:cNvPicPr preferRelativeResize="0"/>
          <p:nvPr/>
        </p:nvPicPr>
        <p:blipFill rotWithShape="1">
          <a:blip r:embed="rId4">
            <a:alphaModFix/>
          </a:blip>
          <a:srcRect l="28955" t="19718" r="2462" b="7812"/>
          <a:stretch/>
        </p:blipFill>
        <p:spPr>
          <a:xfrm>
            <a:off x="6210250" y="1459575"/>
            <a:ext cx="5690726" cy="3382449"/>
          </a:xfrm>
          <a:prstGeom prst="rect">
            <a:avLst/>
          </a:prstGeom>
          <a:noFill/>
          <a:ln>
            <a:noFill/>
          </a:ln>
        </p:spPr>
      </p:pic>
      <p:sp>
        <p:nvSpPr>
          <p:cNvPr id="289" name="Google Shape;289;g1639db83c3d_0_33"/>
          <p:cNvSpPr txBox="1"/>
          <p:nvPr/>
        </p:nvSpPr>
        <p:spPr>
          <a:xfrm>
            <a:off x="419250" y="5136825"/>
            <a:ext cx="56769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Seseorang yang merokok memiliki rata-rata jumlah tagihan yang jauh lebih besar dibandingkan dengan bukan perokok. Hal ini tentu menjelaskan bahwa seseorang yang merokok memiliki peluang terjangkit penyakit yang lebih kompleks.</a:t>
            </a:r>
            <a:endParaRPr sz="1500">
              <a:solidFill>
                <a:srgbClr val="103864"/>
              </a:solidFill>
              <a:latin typeface="Sora"/>
              <a:ea typeface="Sora"/>
              <a:cs typeface="Sora"/>
              <a:sym typeface="Sora"/>
            </a:endParaRPr>
          </a:p>
        </p:txBody>
      </p:sp>
      <p:sp>
        <p:nvSpPr>
          <p:cNvPr id="290" name="Google Shape;290;g1639db83c3d_0_33"/>
          <p:cNvSpPr txBox="1"/>
          <p:nvPr/>
        </p:nvSpPr>
        <p:spPr>
          <a:xfrm>
            <a:off x="6217163" y="5136825"/>
            <a:ext cx="5676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Dengan BMI&gt;25, seseorang yang merokok juga memiliki tagihan yang jauh lebih besar.</a:t>
            </a:r>
            <a:endParaRPr sz="1500">
              <a:solidFill>
                <a:srgbClr val="103864"/>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CATEGORICAL VARIABLES ANALYSIS</a:t>
            </a:r>
            <a:endParaRPr sz="4000"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6"/>
          <p:cNvSpPr txBox="1">
            <a:spLocks noGrp="1"/>
          </p:cNvSpPr>
          <p:nvPr>
            <p:ph type="title"/>
          </p:nvPr>
        </p:nvSpPr>
        <p:spPr>
          <a:xfrm>
            <a:off x="8693957" y="365125"/>
            <a:ext cx="3096528" cy="59084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500"/>
              <a:t>Jumlah pengguna asuransi terbanyak berada pada Region Southeast</a:t>
            </a:r>
            <a:endParaRPr sz="1500"/>
          </a:p>
        </p:txBody>
      </p:sp>
      <p:pic>
        <p:nvPicPr>
          <p:cNvPr id="302" name="Google Shape;302;p6"/>
          <p:cNvPicPr preferRelativeResize="0"/>
          <p:nvPr/>
        </p:nvPicPr>
        <p:blipFill rotWithShape="1">
          <a:blip r:embed="rId3">
            <a:alphaModFix/>
          </a:blip>
          <a:srcRect l="29381" t="21031" r="2499" b="8521"/>
          <a:stretch/>
        </p:blipFill>
        <p:spPr>
          <a:xfrm>
            <a:off x="401515" y="1013381"/>
            <a:ext cx="8305014" cy="4831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
          <p:cNvSpPr txBox="1">
            <a:spLocks noGrp="1"/>
          </p:cNvSpPr>
          <p:nvPr>
            <p:ph type="title"/>
          </p:nvPr>
        </p:nvSpPr>
        <p:spPr>
          <a:xfrm>
            <a:off x="8693957" y="365125"/>
            <a:ext cx="3096528" cy="563032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03864"/>
              </a:buClr>
              <a:buSzPts val="3200"/>
              <a:buFont typeface="Sora"/>
              <a:buNone/>
            </a:pPr>
            <a:r>
              <a:rPr lang="en-US" sz="1500">
                <a:solidFill>
                  <a:srgbClr val="103864"/>
                </a:solidFill>
                <a:latin typeface="Sora"/>
                <a:ea typeface="Sora"/>
                <a:cs typeface="Sora"/>
                <a:sym typeface="Sora"/>
              </a:rPr>
              <a:t>Jumlah</a:t>
            </a:r>
            <a:r>
              <a:rPr lang="en-US" sz="1500"/>
              <a:t> t</a:t>
            </a:r>
            <a:r>
              <a:rPr lang="en-US" sz="1500">
                <a:solidFill>
                  <a:srgbClr val="103864"/>
                </a:solidFill>
                <a:latin typeface="Sora"/>
                <a:ea typeface="Sora"/>
                <a:cs typeface="Sora"/>
                <a:sym typeface="Sora"/>
              </a:rPr>
              <a:t>agihan gabungan 4 region adalah 17.755.824,991 dan penyumbang terbesar</a:t>
            </a:r>
            <a:r>
              <a:rPr lang="en-US" sz="1500"/>
              <a:t> berada pada Region Southeast.</a:t>
            </a:r>
            <a:endParaRPr sz="1500"/>
          </a:p>
        </p:txBody>
      </p:sp>
      <p:pic>
        <p:nvPicPr>
          <p:cNvPr id="308" name="Google Shape;308;p7"/>
          <p:cNvPicPr preferRelativeResize="0"/>
          <p:nvPr/>
        </p:nvPicPr>
        <p:blipFill rotWithShape="1">
          <a:blip r:embed="rId3">
            <a:alphaModFix/>
          </a:blip>
          <a:srcRect l="29246" t="19805" r="1516" b="7725"/>
          <a:stretch/>
        </p:blipFill>
        <p:spPr>
          <a:xfrm>
            <a:off x="489025" y="1123150"/>
            <a:ext cx="8021198" cy="472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8"/>
          <p:cNvSpPr txBox="1">
            <a:spLocks noGrp="1"/>
          </p:cNvSpPr>
          <p:nvPr>
            <p:ph type="title"/>
          </p:nvPr>
        </p:nvSpPr>
        <p:spPr>
          <a:xfrm>
            <a:off x="8757501" y="895545"/>
            <a:ext cx="3032984" cy="4911367"/>
          </a:xfrm>
          <a:prstGeom prst="rect">
            <a:avLst/>
          </a:prstGeom>
          <a:noFill/>
          <a:ln>
            <a:noFill/>
          </a:ln>
        </p:spPr>
        <p:txBody>
          <a:bodyPr spcFirstLastPara="1" wrap="square" lIns="91425" tIns="45700" rIns="91425" bIns="45700" anchor="ctr" anchorCtr="0">
            <a:normAutofit/>
          </a:bodyPr>
          <a:lstStyle/>
          <a:p>
            <a:pPr marL="101600" lvl="0" indent="0" algn="l" rtl="0">
              <a:lnSpc>
                <a:spcPct val="90000"/>
              </a:lnSpc>
              <a:spcBef>
                <a:spcPts val="0"/>
              </a:spcBef>
              <a:spcAft>
                <a:spcPts val="0"/>
              </a:spcAft>
              <a:buClr>
                <a:srgbClr val="103864"/>
              </a:buClr>
              <a:buSzPts val="2000"/>
              <a:buNone/>
            </a:pPr>
            <a:r>
              <a:rPr lang="en-US" sz="1500"/>
              <a:t>Region Southeast memiliki jumlah penduduk yang tidak merokok terbanyak, akan tetapi jumlah penduduk yang merokok juga yang paling banyak.</a:t>
            </a:r>
            <a:endParaRPr sz="1500"/>
          </a:p>
        </p:txBody>
      </p:sp>
      <p:pic>
        <p:nvPicPr>
          <p:cNvPr id="314" name="Google Shape;314;p8"/>
          <p:cNvPicPr preferRelativeResize="0"/>
          <p:nvPr/>
        </p:nvPicPr>
        <p:blipFill rotWithShape="1">
          <a:blip r:embed="rId3">
            <a:alphaModFix/>
          </a:blip>
          <a:srcRect l="29690" t="20619" r="2422" b="7766"/>
          <a:stretch/>
        </p:blipFill>
        <p:spPr>
          <a:xfrm>
            <a:off x="401515" y="895546"/>
            <a:ext cx="8276734" cy="49113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OUTLINE</a:t>
            </a:r>
            <a:endParaRPr sz="2400" b="1"/>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Introduction</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u="none" strike="noStrike" cap="none">
                <a:solidFill>
                  <a:srgbClr val="103864"/>
                </a:solidFill>
                <a:latin typeface="Sora"/>
                <a:ea typeface="Sora"/>
                <a:cs typeface="Sora"/>
                <a:sym typeface="Sora"/>
              </a:rPr>
              <a:t>Dataset</a:t>
            </a:r>
            <a:endParaRPr sz="2000" b="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Descriptive Statistic Analysis</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Categorical Variables Analysis</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Continuous Variables Analysis</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Variable Conclusion</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Hypothesis Testing</a:t>
            </a:r>
            <a:endParaRPr sz="2000" b="1" i="1" u="none" strike="noStrike" cap="none">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b="1" i="1" u="none" strike="noStrike" cap="none">
                <a:solidFill>
                  <a:srgbClr val="103864"/>
                </a:solidFill>
                <a:latin typeface="Sora"/>
                <a:ea typeface="Sora"/>
                <a:cs typeface="Sora"/>
                <a:sym typeface="Sora"/>
              </a:rPr>
              <a:t>Conclusion</a:t>
            </a:r>
            <a:endParaRPr sz="2000" b="1" i="1" u="none" strike="noStrike" cap="non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9020755" y="772998"/>
            <a:ext cx="2769729" cy="54581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500"/>
              <a:t>Perokok pada Region Southwest memiliki rata-rata umur yang paling muda, baik laki-laki maupun perempuan. Hal ini cukup menjadi penanda bahwa pada region ini tingkat kesadaran akan kesehatan sangat rendah.</a:t>
            </a:r>
            <a:endParaRPr sz="1500"/>
          </a:p>
        </p:txBody>
      </p:sp>
      <p:pic>
        <p:nvPicPr>
          <p:cNvPr id="320" name="Google Shape;320;p9"/>
          <p:cNvPicPr preferRelativeResize="0"/>
          <p:nvPr/>
        </p:nvPicPr>
        <p:blipFill rotWithShape="1">
          <a:blip r:embed="rId3">
            <a:alphaModFix/>
          </a:blip>
          <a:srcRect l="29304" t="20619" b="7628"/>
          <a:stretch/>
        </p:blipFill>
        <p:spPr>
          <a:xfrm>
            <a:off x="401516" y="772998"/>
            <a:ext cx="8619241" cy="49207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0"/>
          <p:cNvSpPr txBox="1">
            <a:spLocks noGrp="1"/>
          </p:cNvSpPr>
          <p:nvPr>
            <p:ph type="title"/>
          </p:nvPr>
        </p:nvSpPr>
        <p:spPr>
          <a:xfrm>
            <a:off x="9212431" y="365125"/>
            <a:ext cx="2578054" cy="583771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500"/>
              <a:t>Tagihan kesehatan tertinggi dimiliki oleh perempuan, namun rata-rata tagihan laki-laki lebih besar dibandingkan perempuan.</a:t>
            </a:r>
            <a:endParaRPr sz="1500"/>
          </a:p>
        </p:txBody>
      </p:sp>
      <p:pic>
        <p:nvPicPr>
          <p:cNvPr id="326" name="Google Shape;326;p10"/>
          <p:cNvPicPr preferRelativeResize="0"/>
          <p:nvPr/>
        </p:nvPicPr>
        <p:blipFill rotWithShape="1">
          <a:blip r:embed="rId3">
            <a:alphaModFix/>
          </a:blip>
          <a:srcRect l="29536" t="20894" r="31648" b="7489"/>
          <a:stretch/>
        </p:blipFill>
        <p:spPr>
          <a:xfrm>
            <a:off x="4480176" y="848411"/>
            <a:ext cx="4732255" cy="4911365"/>
          </a:xfrm>
          <a:prstGeom prst="rect">
            <a:avLst/>
          </a:prstGeom>
          <a:noFill/>
          <a:ln>
            <a:noFill/>
          </a:ln>
        </p:spPr>
      </p:pic>
      <p:pic>
        <p:nvPicPr>
          <p:cNvPr id="327" name="Google Shape;327;p10"/>
          <p:cNvPicPr preferRelativeResize="0"/>
          <p:nvPr/>
        </p:nvPicPr>
        <p:blipFill rotWithShape="1">
          <a:blip r:embed="rId4">
            <a:alphaModFix/>
          </a:blip>
          <a:srcRect l="29614" t="20481" r="36830" b="7903"/>
          <a:stretch/>
        </p:blipFill>
        <p:spPr>
          <a:xfrm>
            <a:off x="388943" y="820131"/>
            <a:ext cx="4091233" cy="49113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163aa8ed044_0_0"/>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DISTRIBUSI PELUANG TAGIHAN TIAP REGION (SEABORN)</a:t>
            </a:r>
            <a:endParaRPr sz="2400" b="1"/>
          </a:p>
        </p:txBody>
      </p:sp>
      <p:pic>
        <p:nvPicPr>
          <p:cNvPr id="334" name="Google Shape;334;g163aa8ed044_0_0"/>
          <p:cNvPicPr preferRelativeResize="0"/>
          <p:nvPr/>
        </p:nvPicPr>
        <p:blipFill rotWithShape="1">
          <a:blip r:embed="rId3">
            <a:alphaModFix/>
          </a:blip>
          <a:srcRect l="9191" t="34548" r="55806" b="13435"/>
          <a:stretch/>
        </p:blipFill>
        <p:spPr>
          <a:xfrm>
            <a:off x="497575" y="1310825"/>
            <a:ext cx="5802202" cy="4850026"/>
          </a:xfrm>
          <a:prstGeom prst="rect">
            <a:avLst/>
          </a:prstGeom>
          <a:noFill/>
          <a:ln>
            <a:noFill/>
          </a:ln>
        </p:spPr>
      </p:pic>
      <p:pic>
        <p:nvPicPr>
          <p:cNvPr id="335" name="Google Shape;335;g163aa8ed044_0_0"/>
          <p:cNvPicPr preferRelativeResize="0"/>
          <p:nvPr/>
        </p:nvPicPr>
        <p:blipFill rotWithShape="1">
          <a:blip r:embed="rId4">
            <a:alphaModFix/>
          </a:blip>
          <a:srcRect l="8947" t="36121" r="55490" b="21585"/>
          <a:stretch/>
        </p:blipFill>
        <p:spPr>
          <a:xfrm>
            <a:off x="6780750" y="2477368"/>
            <a:ext cx="5411251" cy="36200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1"/>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PROBABILITAS</a:t>
            </a:r>
            <a:endParaRPr sz="2400" b="1"/>
          </a:p>
        </p:txBody>
      </p:sp>
      <p:sp>
        <p:nvSpPr>
          <p:cNvPr id="341" name="Google Shape;341;p11"/>
          <p:cNvSpPr txBox="1"/>
          <p:nvPr/>
        </p:nvSpPr>
        <p:spPr>
          <a:xfrm>
            <a:off x="388943" y="1555589"/>
            <a:ext cx="11401500" cy="2739900"/>
          </a:xfrm>
          <a:prstGeom prst="rect">
            <a:avLst/>
          </a:prstGeom>
          <a:no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Dari dataset ini, saya mendapatkan fakta bahwa</a:t>
            </a:r>
            <a:endParaRPr sz="2000" b="0" i="0" u="none" strike="noStrike" cap="none">
              <a:solidFill>
                <a:srgbClr val="103864"/>
              </a:solidFill>
              <a:latin typeface="Sora"/>
              <a:ea typeface="Sora"/>
              <a:cs typeface="Sora"/>
              <a:sym typeface="Sora"/>
            </a:endParaRPr>
          </a:p>
          <a:p>
            <a:pPr marL="457200" marR="0" lvl="0" indent="-393700" algn="l" rtl="0">
              <a:lnSpc>
                <a:spcPct val="100000"/>
              </a:lnSpc>
              <a:spcBef>
                <a:spcPts val="0"/>
              </a:spcBef>
              <a:spcAft>
                <a:spcPts val="0"/>
              </a:spcAft>
              <a:buClr>
                <a:srgbClr val="103864"/>
              </a:buClr>
              <a:buSzPts val="2600"/>
              <a:buFont typeface="Sora"/>
              <a:buChar char="•"/>
            </a:pPr>
            <a:r>
              <a:rPr lang="en-US" sz="2000" b="0" i="0" u="none" strike="noStrike" cap="none">
                <a:solidFill>
                  <a:srgbClr val="103864"/>
                </a:solidFill>
                <a:latin typeface="Sora"/>
                <a:ea typeface="Sora"/>
                <a:cs typeface="Sora"/>
                <a:sym typeface="Sora"/>
              </a:rPr>
              <a:t>Peluang seseorang adalah perempuan dan diketahui dia adalah perokok = 0,42</a:t>
            </a:r>
            <a:endParaRPr sz="2000"/>
          </a:p>
          <a:p>
            <a:pPr marL="457200" marR="0" lvl="0" indent="-393700" algn="l" rtl="0">
              <a:lnSpc>
                <a:spcPct val="100000"/>
              </a:lnSpc>
              <a:spcBef>
                <a:spcPts val="0"/>
              </a:spcBef>
              <a:spcAft>
                <a:spcPts val="0"/>
              </a:spcAft>
              <a:buClr>
                <a:srgbClr val="103864"/>
              </a:buClr>
              <a:buSzPts val="2600"/>
              <a:buFont typeface="Sora"/>
              <a:buChar char="•"/>
            </a:pPr>
            <a:r>
              <a:rPr lang="en-US" sz="2000" b="0" i="0" u="none" strike="noStrike" cap="none">
                <a:solidFill>
                  <a:srgbClr val="103864"/>
                </a:solidFill>
                <a:latin typeface="Sora"/>
                <a:ea typeface="Sora"/>
                <a:cs typeface="Sora"/>
                <a:sym typeface="Sora"/>
              </a:rPr>
              <a:t>Peluang seseorang adalah laki-laki dan diketahui dia adalah perokok = 0,58</a:t>
            </a:r>
            <a:endParaRPr sz="2000"/>
          </a:p>
          <a:p>
            <a:pPr marL="457200" marR="0" lvl="0" indent="-228600" algn="l" rtl="0">
              <a:lnSpc>
                <a:spcPct val="100000"/>
              </a:lnSpc>
              <a:spcBef>
                <a:spcPts val="0"/>
              </a:spcBef>
              <a:spcAft>
                <a:spcPts val="0"/>
              </a:spcAft>
              <a:buClr>
                <a:srgbClr val="103864"/>
              </a:buClr>
              <a:buSzPts val="2000"/>
              <a:buFont typeface="Sora"/>
              <a:buNone/>
            </a:pPr>
            <a:endParaRPr sz="2000" b="0" i="0" u="none" strike="noStrike" cap="none">
              <a:solidFill>
                <a:srgbClr val="103864"/>
              </a:solidFill>
              <a:latin typeface="Sora"/>
              <a:ea typeface="Sora"/>
              <a:cs typeface="Sora"/>
              <a:sym typeface="Sora"/>
            </a:endParaRPr>
          </a:p>
          <a:p>
            <a:pPr marL="457200" marR="0" lvl="0" indent="-228600" algn="l" rtl="0">
              <a:lnSpc>
                <a:spcPct val="100000"/>
              </a:lnSpc>
              <a:spcBef>
                <a:spcPts val="0"/>
              </a:spcBef>
              <a:spcAft>
                <a:spcPts val="0"/>
              </a:spcAft>
              <a:buClr>
                <a:srgbClr val="103864"/>
              </a:buClr>
              <a:buSzPts val="2000"/>
              <a:buFont typeface="Sora"/>
              <a:buNone/>
            </a:pPr>
            <a:endParaRPr sz="2000" b="0" i="0" u="none" strike="noStrike" cap="none">
              <a:solidFill>
                <a:srgbClr val="103864"/>
              </a:solidFill>
              <a:latin typeface="Sora"/>
              <a:ea typeface="Sora"/>
              <a:cs typeface="Sora"/>
              <a:sym typeface="Sora"/>
            </a:endParaRPr>
          </a:p>
          <a:p>
            <a:pPr marL="457200" marR="0" lvl="0" indent="-228600" algn="l" rtl="0">
              <a:lnSpc>
                <a:spcPct val="100000"/>
              </a:lnSpc>
              <a:spcBef>
                <a:spcPts val="0"/>
              </a:spcBef>
              <a:spcAft>
                <a:spcPts val="0"/>
              </a:spcAft>
              <a:buClr>
                <a:srgbClr val="103864"/>
              </a:buClr>
              <a:buSzPts val="2000"/>
              <a:buFont typeface="Sora"/>
              <a:buNone/>
            </a:pPr>
            <a:endParaRPr sz="2000" b="0" i="0" u="none" strike="noStrike" cap="none">
              <a:solidFill>
                <a:srgbClr val="103864"/>
              </a:solidFill>
              <a:latin typeface="Sora"/>
              <a:ea typeface="Sora"/>
              <a:cs typeface="Sora"/>
              <a:sym typeface="Sora"/>
            </a:endParaRPr>
          </a:p>
          <a:p>
            <a:pPr marL="101600" marR="0" lvl="0" indent="0" algn="l"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Dapat disimpulkan bahwa ketika kita mengambil sampel seseorang adalah perokok secara acak, akan lebih berpeluang menemukan seseorang bergender laki-laki.</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ANALISA DATA</a:t>
            </a:r>
            <a:endParaRPr sz="2400" b="1"/>
          </a:p>
        </p:txBody>
      </p:sp>
      <p:sp>
        <p:nvSpPr>
          <p:cNvPr id="347" name="Google Shape;347;g142ad2f6649_0_109"/>
          <p:cNvSpPr txBox="1"/>
          <p:nvPr/>
        </p:nvSpPr>
        <p:spPr>
          <a:xfrm>
            <a:off x="401543" y="1584375"/>
            <a:ext cx="11388900" cy="3786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2000" b="0" i="0" u="none" strike="noStrike" cap="none">
                <a:solidFill>
                  <a:srgbClr val="002060"/>
                </a:solidFill>
                <a:latin typeface="Sora"/>
                <a:ea typeface="Sora"/>
                <a:cs typeface="Sora"/>
                <a:sym typeface="Sora"/>
              </a:rPr>
              <a:t>	Diketahui bahwa pengguna asuransi terbanyak berada pada Region Southeast</a:t>
            </a:r>
            <a:r>
              <a:rPr lang="en-US" sz="2000">
                <a:solidFill>
                  <a:srgbClr val="002060"/>
                </a:solidFill>
                <a:latin typeface="Sora"/>
                <a:ea typeface="Sora"/>
                <a:cs typeface="Sora"/>
                <a:sym typeface="Sora"/>
              </a:rPr>
              <a:t>, serta memiliki </a:t>
            </a:r>
            <a:r>
              <a:rPr lang="en-US" sz="2000" b="0" i="0" u="none" strike="noStrike" cap="none">
                <a:solidFill>
                  <a:srgbClr val="002060"/>
                </a:solidFill>
                <a:latin typeface="Sora"/>
                <a:ea typeface="Sora"/>
                <a:cs typeface="Sora"/>
                <a:sym typeface="Sora"/>
              </a:rPr>
              <a:t>jumlah tagihan kesehatan terbesar</a:t>
            </a:r>
            <a:r>
              <a:rPr lang="en-US" sz="2000">
                <a:solidFill>
                  <a:srgbClr val="002060"/>
                </a:solidFill>
                <a:latin typeface="Sora"/>
                <a:ea typeface="Sora"/>
                <a:cs typeface="Sora"/>
                <a:sym typeface="Sora"/>
              </a:rPr>
              <a:t> d</a:t>
            </a:r>
            <a:r>
              <a:rPr lang="en-US" sz="2000" b="0" i="0" u="none" strike="noStrike" cap="none">
                <a:solidFill>
                  <a:srgbClr val="002060"/>
                </a:solidFill>
                <a:latin typeface="Sora"/>
                <a:ea typeface="Sora"/>
                <a:cs typeface="Sora"/>
                <a:sym typeface="Sora"/>
              </a:rPr>
              <a:t>engan rata-rata 14.735,411. Hal ini menunjukkan bahwa jumlah tagihan berkorelasi positif dengan jumlah penduduk. Akan tetapi, tagihan kesehatan terbanyak kedua ditempati oleh Region Northeast, padahal region ini merupakan pengguna asuransi paling sedikit dengan rata-rata tagihannya adalah 13.406,385. Hal ini mengindikasikan bahwa masyarakat pada Region Northeast memiliki tingkat kesehatan yang buruk nomor dua setelah masyarakat Southeast.</a:t>
            </a:r>
            <a:endParaRPr sz="2000" b="0" i="0" u="none" strike="noStrike" cap="none">
              <a:solidFill>
                <a:srgbClr val="002060"/>
              </a:solidFill>
              <a:latin typeface="Sora"/>
              <a:ea typeface="Sora"/>
              <a:cs typeface="Sora"/>
              <a:sym typeface="Sora"/>
            </a:endParaRPr>
          </a:p>
          <a:p>
            <a:pPr marL="0" lvl="0" indent="457200" algn="just" rtl="0">
              <a:spcBef>
                <a:spcPts val="0"/>
              </a:spcBef>
              <a:spcAft>
                <a:spcPts val="0"/>
              </a:spcAft>
              <a:buClr>
                <a:schemeClr val="dk1"/>
              </a:buClr>
              <a:buSzPts val="1600"/>
              <a:buFont typeface="Arial"/>
              <a:buNone/>
            </a:pPr>
            <a:r>
              <a:rPr lang="en-US" sz="2000">
                <a:solidFill>
                  <a:srgbClr val="002060"/>
                </a:solidFill>
                <a:latin typeface="Sora"/>
                <a:ea typeface="Sora"/>
                <a:cs typeface="Sora"/>
                <a:sym typeface="Sora"/>
              </a:rPr>
              <a:t>Nilai tagihan kesehatan paling tinggi dibayarkan oleh perempuan. Hal ini menjadi indikasi bahwa perempuan memiliki masalah kesehatan yang lebih kompleks dibandingkan laki-laki. Akan tetapi, rata-rata tagihan kesehatan laki-laki lebih tinggi daripada perempuan sehingga persebaran data yang dimiliki oleh perempuan lebih beragam.</a:t>
            </a:r>
            <a:endParaRPr sz="2000">
              <a:solidFill>
                <a:srgbClr val="002060"/>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CONTINUOUS VARIABLES ANALYSIS</a:t>
            </a:r>
            <a:endParaRPr sz="4000" b="1" i="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400" b="1"/>
              <a:t>PELUANG I &amp; ANALISA</a:t>
            </a:r>
            <a:endParaRPr sz="2400" b="1"/>
          </a:p>
        </p:txBody>
      </p:sp>
      <p:sp>
        <p:nvSpPr>
          <p:cNvPr id="359" name="Google Shape;359;p1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p>
            <a:pPr marL="25400" lvl="0" indent="0" algn="l" rtl="0">
              <a:lnSpc>
                <a:spcPct val="90000"/>
              </a:lnSpc>
              <a:spcBef>
                <a:spcPts val="1000"/>
              </a:spcBef>
              <a:spcAft>
                <a:spcPts val="0"/>
              </a:spcAft>
              <a:buSzPts val="3200"/>
              <a:buNone/>
            </a:pPr>
            <a:r>
              <a:rPr lang="en-US" sz="2000"/>
              <a:t>Peluang besar tagihan berdasarkan BMI&gt;27</a:t>
            </a:r>
            <a:endParaRPr/>
          </a:p>
          <a:p>
            <a:pPr marL="25400" lvl="0" indent="0" algn="l" rtl="0">
              <a:lnSpc>
                <a:spcPct val="90000"/>
              </a:lnSpc>
              <a:spcBef>
                <a:spcPts val="1000"/>
              </a:spcBef>
              <a:spcAft>
                <a:spcPts val="0"/>
              </a:spcAft>
              <a:buSzPts val="3200"/>
              <a:buNone/>
            </a:pPr>
            <a:r>
              <a:rPr lang="en-US" sz="2000" b="1">
                <a:solidFill>
                  <a:srgbClr val="103864"/>
                </a:solidFill>
                <a:latin typeface="Sora"/>
                <a:ea typeface="Sora"/>
                <a:cs typeface="Sora"/>
                <a:sym typeface="Sora"/>
              </a:rPr>
              <a:t>P(Charges, BMI&gt;27|Charges, BMI)</a:t>
            </a:r>
            <a:endParaRPr/>
          </a:p>
          <a:p>
            <a:pPr marL="25400" lvl="0" indent="0" algn="l" rtl="0">
              <a:lnSpc>
                <a:spcPct val="90000"/>
              </a:lnSpc>
              <a:spcBef>
                <a:spcPts val="1000"/>
              </a:spcBef>
              <a:spcAft>
                <a:spcPts val="0"/>
              </a:spcAft>
              <a:buSzPts val="3200"/>
              <a:buNone/>
            </a:pPr>
            <a:endParaRPr sz="2000"/>
          </a:p>
          <a:p>
            <a:pPr marL="25400" lvl="0" indent="0" algn="l" rtl="0">
              <a:lnSpc>
                <a:spcPct val="90000"/>
              </a:lnSpc>
              <a:spcBef>
                <a:spcPts val="1000"/>
              </a:spcBef>
              <a:spcAft>
                <a:spcPts val="0"/>
              </a:spcAft>
              <a:buSzPts val="3200"/>
              <a:buNone/>
            </a:pPr>
            <a:r>
              <a:rPr lang="en-US" sz="2000"/>
              <a:t>Jumlah data seseorang yang memiliki BMI&gt;27 = 953</a:t>
            </a:r>
            <a:endParaRPr/>
          </a:p>
          <a:p>
            <a:pPr marL="25400" lvl="0" indent="0" algn="l" rtl="0">
              <a:lnSpc>
                <a:spcPct val="90000"/>
              </a:lnSpc>
              <a:spcBef>
                <a:spcPts val="1000"/>
              </a:spcBef>
              <a:spcAft>
                <a:spcPts val="0"/>
              </a:spcAft>
              <a:buSzPts val="3200"/>
              <a:buNone/>
            </a:pPr>
            <a:r>
              <a:rPr lang="en-US" sz="2000"/>
              <a:t>Jumlah data keseluruhan = 1338</a:t>
            </a:r>
            <a:endParaRPr/>
          </a:p>
          <a:p>
            <a:pPr marL="25400" lvl="0" indent="0" algn="l" rtl="0">
              <a:lnSpc>
                <a:spcPct val="90000"/>
              </a:lnSpc>
              <a:spcBef>
                <a:spcPts val="1000"/>
              </a:spcBef>
              <a:spcAft>
                <a:spcPts val="0"/>
              </a:spcAft>
              <a:buSzPts val="3200"/>
              <a:buNone/>
            </a:pPr>
            <a:endParaRPr sz="2000"/>
          </a:p>
          <a:p>
            <a:pPr marL="25400" lvl="0" indent="0" algn="l" rtl="0">
              <a:lnSpc>
                <a:spcPct val="90000"/>
              </a:lnSpc>
              <a:spcBef>
                <a:spcPts val="1000"/>
              </a:spcBef>
              <a:spcAft>
                <a:spcPts val="0"/>
              </a:spcAft>
              <a:buSzPts val="3200"/>
              <a:buNone/>
            </a:pPr>
            <a:r>
              <a:rPr lang="en-US" sz="2000"/>
              <a:t>Sehingga, </a:t>
            </a:r>
            <a:r>
              <a:rPr lang="en-US" sz="2000" b="1">
                <a:solidFill>
                  <a:srgbClr val="103864"/>
                </a:solidFill>
                <a:latin typeface="Sora"/>
                <a:ea typeface="Sora"/>
                <a:cs typeface="Sora"/>
                <a:sym typeface="Sora"/>
              </a:rPr>
              <a:t>P(Charges, BMI&gt;27|Charges, BMI) </a:t>
            </a:r>
            <a:r>
              <a:rPr lang="en-US" sz="2000" b="1"/>
              <a:t>= 953/1338 = </a:t>
            </a:r>
            <a:r>
              <a:rPr lang="en-US" sz="2400" b="1"/>
              <a:t>0,712</a:t>
            </a:r>
            <a:endParaRPr sz="2400" b="1"/>
          </a:p>
          <a:p>
            <a:pPr marL="25400" lvl="0" indent="0" algn="l" rtl="0">
              <a:lnSpc>
                <a:spcPct val="90000"/>
              </a:lnSpc>
              <a:spcBef>
                <a:spcPts val="1000"/>
              </a:spcBef>
              <a:spcAft>
                <a:spcPts val="0"/>
              </a:spcAft>
              <a:buSzPts val="3200"/>
              <a:buNone/>
            </a:pPr>
            <a:r>
              <a:rPr lang="en-US" sz="2000"/>
              <a:t>Dapat disimpulkan bahwa dataset didominasi oleh seseorang yang memiliki BMI&gt;27 sehingga akan lebih sulit menemukan seseorang yang dipilih secara random memiliki BMI</a:t>
            </a:r>
            <a:r>
              <a:rPr lang="en-US" sz="2000" u="sng"/>
              <a:t>&lt;</a:t>
            </a:r>
            <a:r>
              <a:rPr lang="en-US" sz="2000"/>
              <a:t>27.</a:t>
            </a:r>
            <a:endParaRPr sz="2000"/>
          </a:p>
          <a:p>
            <a:pPr marL="25400" lvl="0" indent="0" algn="l" rtl="0">
              <a:lnSpc>
                <a:spcPct val="90000"/>
              </a:lnSpc>
              <a:spcBef>
                <a:spcPts val="1000"/>
              </a:spcBef>
              <a:spcAft>
                <a:spcPts val="0"/>
              </a:spcAft>
              <a:buSzPts val="3200"/>
              <a:buNone/>
            </a:pP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PELUANG II &amp; ANALISA</a:t>
            </a:r>
            <a:endParaRPr sz="2400" b="1"/>
          </a:p>
        </p:txBody>
      </p:sp>
      <p:sp>
        <p:nvSpPr>
          <p:cNvPr id="365" name="Google Shape;365;g142ad2f6649_0_114"/>
          <p:cNvSpPr txBox="1"/>
          <p:nvPr/>
        </p:nvSpPr>
        <p:spPr>
          <a:xfrm>
            <a:off x="401515" y="1584375"/>
            <a:ext cx="11388900" cy="3540300"/>
          </a:xfrm>
          <a:prstGeom prst="rect">
            <a:avLst/>
          </a:prstGeom>
          <a:noFill/>
          <a:ln>
            <a:noFill/>
          </a:ln>
        </p:spPr>
        <p:txBody>
          <a:bodyPr spcFirstLastPara="1" wrap="square" lIns="91425" tIns="45700" rIns="91425" bIns="45700" anchor="t" anchorCtr="0">
            <a:spAutoFit/>
          </a:bodyPr>
          <a:lstStyle/>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Seseorang perokok dengan BMI&gt;25 akan mendapatkan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P(Charges&gt;16.700|BMI&gt;25, Smoker=yes)</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dengan BMI&gt;25 = 219</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dan BMI&gt;25 dan charges&gt;16.700 = 215</a:t>
            </a:r>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Sehingga, </a:t>
            </a:r>
            <a:r>
              <a:rPr lang="en-US" sz="2000" b="1" i="0" u="none" strike="noStrike" cap="none">
                <a:solidFill>
                  <a:srgbClr val="103864"/>
                </a:solidFill>
                <a:latin typeface="Sora"/>
                <a:ea typeface="Sora"/>
                <a:cs typeface="Sora"/>
                <a:sym typeface="Sora"/>
              </a:rPr>
              <a:t>P(Charges&gt;16.700|BMI&gt;25, Smoker=yes) = 215/219 = </a:t>
            </a:r>
            <a:r>
              <a:rPr lang="en-US" sz="2400" b="1" i="0" u="none" strike="noStrike" cap="none">
                <a:solidFill>
                  <a:srgbClr val="103864"/>
                </a:solidFill>
                <a:latin typeface="Sora"/>
                <a:ea typeface="Sora"/>
                <a:cs typeface="Sora"/>
                <a:sym typeface="Sora"/>
              </a:rPr>
              <a:t>0,982</a:t>
            </a:r>
            <a:endParaRPr sz="24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a:solidFill>
                  <a:srgbClr val="103864"/>
                </a:solidFill>
                <a:latin typeface="Sora"/>
                <a:ea typeface="Sora"/>
                <a:cs typeface="Sora"/>
                <a:sym typeface="Sora"/>
              </a:rPr>
              <a:t>Dapat disimpulkan bahwa seseorang yang memiliki BMI&gt;25 dan perokok sangat mendominasi untuk membayar tagihan diatas 16.700. Sehingga banyaknya tagihan yang dibayarkan oleh perusahaan asuransi didominasi oleh kondisi ini.</a:t>
            </a:r>
            <a:endParaRPr sz="2000">
              <a:solidFill>
                <a:srgbClr val="103864"/>
              </a:solidFill>
              <a:latin typeface="Sora"/>
              <a:ea typeface="Sora"/>
              <a:cs typeface="Sora"/>
              <a:sym typeface="Sor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PELUANG III &amp; ANALISA</a:t>
            </a:r>
            <a:endParaRPr sz="2400" b="1"/>
          </a:p>
        </p:txBody>
      </p:sp>
      <p:sp>
        <p:nvSpPr>
          <p:cNvPr id="371" name="Google Shape;371;p13"/>
          <p:cNvSpPr txBox="1"/>
          <p:nvPr/>
        </p:nvSpPr>
        <p:spPr>
          <a:xfrm>
            <a:off x="401515" y="1584375"/>
            <a:ext cx="11388900" cy="3540300"/>
          </a:xfrm>
          <a:prstGeom prst="rect">
            <a:avLst/>
          </a:prstGeom>
          <a:noFill/>
          <a:ln>
            <a:noFill/>
          </a:ln>
        </p:spPr>
        <p:txBody>
          <a:bodyPr spcFirstLastPara="1" wrap="square" lIns="91425" tIns="45700" rIns="91425" bIns="45700" anchor="t" anchorCtr="0">
            <a:spAutoFit/>
          </a:bodyPr>
          <a:lstStyle/>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Seseorang acak dengan tagihan kesehatannya diatas 16.700 diketahui dia adalah perokok </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P(Charges&gt;16.700|Smoker=yes)</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 274</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dan charges&gt;16.700 = 254</a:t>
            </a:r>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Sehingga, </a:t>
            </a:r>
            <a:r>
              <a:rPr lang="en-US" sz="2000" b="1" i="0" u="none" strike="noStrike" cap="none">
                <a:solidFill>
                  <a:srgbClr val="103864"/>
                </a:solidFill>
                <a:latin typeface="Sora"/>
                <a:ea typeface="Sora"/>
                <a:cs typeface="Sora"/>
                <a:sym typeface="Sora"/>
              </a:rPr>
              <a:t>P(Charges&gt;16.700|Smoker=yes) = 254/274 = </a:t>
            </a:r>
            <a:r>
              <a:rPr lang="en-US" sz="2400" b="1" i="0" u="none" strike="noStrike" cap="none">
                <a:solidFill>
                  <a:srgbClr val="103864"/>
                </a:solidFill>
                <a:latin typeface="Sora"/>
                <a:ea typeface="Sora"/>
                <a:cs typeface="Sora"/>
                <a:sym typeface="Sora"/>
              </a:rPr>
              <a:t>0,927</a:t>
            </a:r>
            <a:endParaRPr sz="2400" b="1" i="0" u="none" strike="noStrike" cap="none">
              <a:solidFill>
                <a:srgbClr val="103864"/>
              </a:solidFill>
              <a:latin typeface="Sora"/>
              <a:ea typeface="Sora"/>
              <a:cs typeface="Sora"/>
              <a:sym typeface="Sora"/>
            </a:endParaRPr>
          </a:p>
          <a:p>
            <a:pPr marL="101600" lvl="0" indent="0" algn="just" rtl="0">
              <a:spcBef>
                <a:spcPts val="0"/>
              </a:spcBef>
              <a:spcAft>
                <a:spcPts val="0"/>
              </a:spcAft>
              <a:buNone/>
            </a:pPr>
            <a:r>
              <a:rPr lang="en-US" sz="2000">
                <a:solidFill>
                  <a:srgbClr val="103864"/>
                </a:solidFill>
                <a:latin typeface="Sora"/>
                <a:ea typeface="Sora"/>
                <a:cs typeface="Sora"/>
                <a:sym typeface="Sora"/>
              </a:rPr>
              <a:t>Dapat disimpulkan bahwa seseorang perokok memiliki peluang yang sangat besar untuk membayar tagihan kesehatan diatas 16.700.</a:t>
            </a:r>
            <a:endParaRPr sz="2400" b="1">
              <a:solidFill>
                <a:srgbClr val="103864"/>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PELUANG IV</a:t>
            </a:r>
            <a:endParaRPr sz="2400" b="1"/>
          </a:p>
        </p:txBody>
      </p:sp>
      <p:sp>
        <p:nvSpPr>
          <p:cNvPr id="377" name="Google Shape;377;p14"/>
          <p:cNvSpPr txBox="1"/>
          <p:nvPr/>
        </p:nvSpPr>
        <p:spPr>
          <a:xfrm>
            <a:off x="401515" y="1584375"/>
            <a:ext cx="11388900" cy="4585830"/>
          </a:xfrm>
          <a:prstGeom prst="rect">
            <a:avLst/>
          </a:prstGeom>
          <a:noFill/>
          <a:ln>
            <a:noFill/>
          </a:ln>
        </p:spPr>
        <p:txBody>
          <a:bodyPr spcFirstLastPara="1" wrap="square" lIns="91425" tIns="45700" rIns="91425" bIns="45700" anchor="t" anchorCtr="0">
            <a:spAutoFit/>
          </a:bodyPr>
          <a:lstStyle/>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Diketahui:</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memiliki BMI&gt;25 = 1091</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memiliki BMI&lt;25 = 245</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memiliki BMI&gt;25 dan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 283</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memiliki BMI&lt;25 dan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 51</a:t>
            </a:r>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Mana yang mungkin lebih terjadi?</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a. Seseorang dengan BMI&gt;25 mendapatkan tagihan kesehatan&gt;16.700, atau</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P(Charges&gt;16.700|BMI&gt;25) = 283/1091 = </a:t>
            </a:r>
            <a:r>
              <a:rPr lang="en-US" sz="2400" b="1" i="0" u="none" strike="noStrike" cap="none">
                <a:solidFill>
                  <a:srgbClr val="103864"/>
                </a:solidFill>
                <a:latin typeface="Sora"/>
                <a:ea typeface="Sora"/>
                <a:cs typeface="Sora"/>
                <a:sym typeface="Sora"/>
              </a:rPr>
              <a:t>0,259</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b. Seseorang dengan BMI&lt;25 mendapatkan tagihan Kesehatan&gt;16.700</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P(Charges&gt;16.700|BMI&lt;25) = 51/245 = </a:t>
            </a:r>
            <a:r>
              <a:rPr lang="en-US" sz="2400" b="1" i="0" u="none" strike="noStrike" cap="none">
                <a:solidFill>
                  <a:srgbClr val="103864"/>
                </a:solidFill>
                <a:latin typeface="Sora"/>
                <a:ea typeface="Sora"/>
                <a:cs typeface="Sora"/>
                <a:sym typeface="Sora"/>
              </a:rPr>
              <a:t>0,208</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Sehingga</a:t>
            </a:r>
            <a:r>
              <a:rPr lang="en-US" sz="2000" b="1" i="0" u="none" strike="noStrike" cap="none">
                <a:solidFill>
                  <a:srgbClr val="103864"/>
                </a:solidFill>
                <a:latin typeface="Sora"/>
                <a:ea typeface="Sora"/>
                <a:cs typeface="Sora"/>
                <a:sym typeface="Sora"/>
              </a:rPr>
              <a:t> </a:t>
            </a:r>
            <a:r>
              <a:rPr lang="en-US" sz="2000" b="0" i="0" u="none" strike="noStrike" cap="none">
                <a:solidFill>
                  <a:srgbClr val="103864"/>
                </a:solidFill>
                <a:latin typeface="Sora"/>
                <a:ea typeface="Sora"/>
                <a:cs typeface="Sora"/>
                <a:sym typeface="Sora"/>
              </a:rPr>
              <a:t>yang lebih mungkin terjadi adalah </a:t>
            </a:r>
            <a:r>
              <a:rPr lang="en-US" sz="2400" b="1" i="0" u="none" strike="noStrike" cap="none">
                <a:solidFill>
                  <a:srgbClr val="103864"/>
                </a:solidFill>
                <a:latin typeface="Sora"/>
                <a:ea typeface="Sora"/>
                <a:cs typeface="Sora"/>
                <a:sym typeface="Sora"/>
              </a:rPr>
              <a:t>a</a:t>
            </a:r>
            <a:endParaRPr sz="1800" b="0" i="0" u="none" strike="noStrike" cap="none">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INTRODUCTION</a:t>
            </a:r>
            <a:endParaRPr b="1" i="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5"/>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PELUANG V</a:t>
            </a:r>
            <a:endParaRPr sz="2400" b="1"/>
          </a:p>
        </p:txBody>
      </p:sp>
      <p:sp>
        <p:nvSpPr>
          <p:cNvPr id="383" name="Google Shape;383;p15"/>
          <p:cNvSpPr txBox="1"/>
          <p:nvPr/>
        </p:nvSpPr>
        <p:spPr>
          <a:xfrm>
            <a:off x="401515" y="1584375"/>
            <a:ext cx="11388900" cy="4585830"/>
          </a:xfrm>
          <a:prstGeom prst="rect">
            <a:avLst/>
          </a:prstGeom>
          <a:noFill/>
          <a:ln>
            <a:noFill/>
          </a:ln>
        </p:spPr>
        <p:txBody>
          <a:bodyPr spcFirstLastPara="1" wrap="square" lIns="91425" tIns="45700" rIns="91425" bIns="45700" anchor="t" anchorCtr="0">
            <a:spAutoFit/>
          </a:bodyPr>
          <a:lstStyle/>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Diketahui:</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dan memiliki BMI&gt;25 = 219</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bukan perokok dan memiliki BMI&gt;25 = 872</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perokok, memiliki BMI&gt;25, dan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 215</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Jumlah data seseorang bukan perokok, memiliki BMI&gt;25 ,dan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 68</a:t>
            </a:r>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Mana yang mungkin lebih terjadi?</a:t>
            </a:r>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a. Seseorang perokok dengan BMI&gt;25 dan mendapatkan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 atau</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P(Charges&gt;16.700|Smoker=yes, BMI&gt;25) = 215/219 = </a:t>
            </a:r>
            <a:r>
              <a:rPr lang="en-US" sz="2400" b="1" i="0" u="none" strike="noStrike" cap="none">
                <a:solidFill>
                  <a:srgbClr val="103864"/>
                </a:solidFill>
                <a:latin typeface="Sora"/>
                <a:ea typeface="Sora"/>
                <a:cs typeface="Sora"/>
                <a:sym typeface="Sora"/>
              </a:rPr>
              <a:t>0,982</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endParaRPr sz="2000" b="0"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b. Seseorang bukan perokok dengan BMI&gt;25 dan mendapatkan </a:t>
            </a:r>
            <a:r>
              <a:rPr lang="en-US" sz="2000" b="0" i="1" u="none" strike="noStrike" cap="none">
                <a:solidFill>
                  <a:srgbClr val="103864"/>
                </a:solidFill>
                <a:latin typeface="Sora"/>
                <a:ea typeface="Sora"/>
                <a:cs typeface="Sora"/>
                <a:sym typeface="Sora"/>
              </a:rPr>
              <a:t>charges</a:t>
            </a:r>
            <a:r>
              <a:rPr lang="en-US" sz="2000" b="0" i="0" u="none" strike="noStrike" cap="none">
                <a:solidFill>
                  <a:srgbClr val="103864"/>
                </a:solidFill>
                <a:latin typeface="Sora"/>
                <a:ea typeface="Sora"/>
                <a:cs typeface="Sora"/>
                <a:sym typeface="Sora"/>
              </a:rPr>
              <a:t>&gt;16.700</a:t>
            </a: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1" i="0" u="none" strike="noStrike" cap="none">
                <a:solidFill>
                  <a:srgbClr val="103864"/>
                </a:solidFill>
                <a:latin typeface="Sora"/>
                <a:ea typeface="Sora"/>
                <a:cs typeface="Sora"/>
                <a:sym typeface="Sora"/>
              </a:rPr>
              <a:t>P(Charges&gt;16.700|Smoker=no, BMI&gt;25) = 68/872 = </a:t>
            </a:r>
            <a:r>
              <a:rPr lang="en-US" sz="2400" b="1" i="0" u="none" strike="noStrike" cap="none">
                <a:solidFill>
                  <a:srgbClr val="103864"/>
                </a:solidFill>
                <a:latin typeface="Sora"/>
                <a:ea typeface="Sora"/>
                <a:cs typeface="Sora"/>
                <a:sym typeface="Sora"/>
              </a:rPr>
              <a:t>0,078</a:t>
            </a:r>
            <a:endParaRPr/>
          </a:p>
          <a:p>
            <a:pPr marL="101600" marR="0" lvl="0" indent="0" algn="just" rtl="0">
              <a:lnSpc>
                <a:spcPct val="100000"/>
              </a:lnSpc>
              <a:spcBef>
                <a:spcPts val="0"/>
              </a:spcBef>
              <a:spcAft>
                <a:spcPts val="0"/>
              </a:spcAft>
              <a:buNone/>
            </a:pPr>
            <a:endParaRPr sz="2000" b="1" i="0" u="none" strike="noStrike" cap="none">
              <a:solidFill>
                <a:srgbClr val="103864"/>
              </a:solidFill>
              <a:latin typeface="Sora"/>
              <a:ea typeface="Sora"/>
              <a:cs typeface="Sora"/>
              <a:sym typeface="Sora"/>
            </a:endParaRPr>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Sehingga</a:t>
            </a:r>
            <a:r>
              <a:rPr lang="en-US" sz="2000" b="1" i="0" u="none" strike="noStrike" cap="none">
                <a:solidFill>
                  <a:srgbClr val="103864"/>
                </a:solidFill>
                <a:latin typeface="Sora"/>
                <a:ea typeface="Sora"/>
                <a:cs typeface="Sora"/>
                <a:sym typeface="Sora"/>
              </a:rPr>
              <a:t> </a:t>
            </a:r>
            <a:r>
              <a:rPr lang="en-US" sz="2000" b="0" i="0" u="none" strike="noStrike" cap="none">
                <a:solidFill>
                  <a:srgbClr val="103864"/>
                </a:solidFill>
                <a:latin typeface="Sora"/>
                <a:ea typeface="Sora"/>
                <a:cs typeface="Sora"/>
                <a:sym typeface="Sora"/>
              </a:rPr>
              <a:t>yang lebih mungkin terjadi adalah </a:t>
            </a:r>
            <a:r>
              <a:rPr lang="en-US" sz="2400" b="1" i="0" u="none" strike="noStrike" cap="none">
                <a:solidFill>
                  <a:srgbClr val="103864"/>
                </a:solidFill>
                <a:latin typeface="Sora"/>
                <a:ea typeface="Sora"/>
                <a:cs typeface="Sora"/>
                <a:sym typeface="Sora"/>
              </a:rPr>
              <a:t>a</a:t>
            </a:r>
            <a:endParaRPr sz="1800" b="0" i="0" u="none" strike="noStrike" cap="none">
              <a:solidFill>
                <a:srgbClr val="103864"/>
              </a:solidFill>
              <a:latin typeface="Sora"/>
              <a:ea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142ad2f6649_0_12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ANALISA DATA</a:t>
            </a:r>
            <a:endParaRPr sz="2400" b="1"/>
          </a:p>
        </p:txBody>
      </p:sp>
      <p:sp>
        <p:nvSpPr>
          <p:cNvPr id="389" name="Google Shape;389;g142ad2f6649_0_124"/>
          <p:cNvSpPr txBox="1"/>
          <p:nvPr/>
        </p:nvSpPr>
        <p:spPr>
          <a:xfrm>
            <a:off x="401515" y="1584375"/>
            <a:ext cx="11388900" cy="2247300"/>
          </a:xfrm>
          <a:prstGeom prst="rect">
            <a:avLst/>
          </a:prstGeom>
          <a:noFill/>
          <a:ln>
            <a:noFill/>
          </a:ln>
        </p:spPr>
        <p:txBody>
          <a:bodyPr spcFirstLastPara="1" wrap="square" lIns="91425" tIns="45700" rIns="91425" bIns="45700" anchor="t" anchorCtr="0">
            <a:spAutoFit/>
          </a:bodyPr>
          <a:lstStyle/>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	Dari data yang telah dirangkum dapat disimpulkan bahwa, jika seseorang memiliki BMI&gt;25 maka lebih berpeluang untuk membayar tagihan kesehatan lebih tinggi dibandingkan seseorang yang memiliki BMI&lt;25. Sedangkan apabila keduanya memiliki BMI&gt;25, tetapi salah satunya adalah seseorang perokok maka tagihan biaya kesehatannya juga akan lebih tinggi dibandingkan bukan perokok.</a:t>
            </a:r>
            <a:endParaRPr sz="2000"/>
          </a:p>
          <a:p>
            <a:pPr marL="101600" marR="0" lvl="0" indent="0" algn="just" rtl="0">
              <a:lnSpc>
                <a:spcPct val="100000"/>
              </a:lnSpc>
              <a:spcBef>
                <a:spcPts val="0"/>
              </a:spcBef>
              <a:spcAft>
                <a:spcPts val="0"/>
              </a:spcAft>
              <a:buNone/>
            </a:pPr>
            <a:r>
              <a:rPr lang="en-US" sz="2000" b="0" i="0" u="none" strike="noStrike" cap="none">
                <a:solidFill>
                  <a:srgbClr val="103864"/>
                </a:solidFill>
                <a:latin typeface="Sora"/>
                <a:ea typeface="Sora"/>
                <a:cs typeface="Sora"/>
                <a:sym typeface="Sora"/>
              </a:rPr>
              <a:t>	Jadi dapat ditarik sebuah garis besar bahwa tagihan Kesehatan paling tinggi dibebankan kepada seorang perokok yang memiliki BMI&gt;25.</a:t>
            </a:r>
            <a:endParaRPr sz="2000" b="1" i="0" u="none" strike="noStrike" cap="none">
              <a:solidFill>
                <a:srgbClr val="103864"/>
              </a:solidFill>
              <a:latin typeface="Sora"/>
              <a:ea typeface="Sora"/>
              <a:cs typeface="Sora"/>
              <a:sym typeface="Sor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VARRIABLES CORRELATION</a:t>
            </a:r>
            <a:endParaRPr b="1" i="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639db83c3d_0_63"/>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402" name="Google Shape;402;g1639db83c3d_0_63"/>
          <p:cNvPicPr preferRelativeResize="0"/>
          <p:nvPr/>
        </p:nvPicPr>
        <p:blipFill rotWithShape="1">
          <a:blip r:embed="rId3">
            <a:alphaModFix/>
          </a:blip>
          <a:srcRect l="29073" t="20912" r="2179" b="8245"/>
          <a:stretch/>
        </p:blipFill>
        <p:spPr>
          <a:xfrm>
            <a:off x="388950" y="823625"/>
            <a:ext cx="8314426" cy="4819333"/>
          </a:xfrm>
          <a:prstGeom prst="rect">
            <a:avLst/>
          </a:prstGeom>
          <a:noFill/>
          <a:ln>
            <a:noFill/>
          </a:ln>
        </p:spPr>
      </p:pic>
      <p:sp>
        <p:nvSpPr>
          <p:cNvPr id="403" name="Google Shape;403;g1639db83c3d_0_63"/>
          <p:cNvSpPr txBox="1">
            <a:spLocks noGrp="1"/>
          </p:cNvSpPr>
          <p:nvPr>
            <p:ph type="title"/>
          </p:nvPr>
        </p:nvSpPr>
        <p:spPr>
          <a:xfrm>
            <a:off x="8795209" y="834271"/>
            <a:ext cx="2995200" cy="5189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600"/>
              <a:t>Nilai korelasi yang sangat kecil (mendekati 0) menunjukkan tidak adanya korelasi yang terjadi.</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42ad2f6649_0_154"/>
          <p:cNvSpPr txBox="1">
            <a:spLocks noGrp="1"/>
          </p:cNvSpPr>
          <p:nvPr>
            <p:ph type="title"/>
          </p:nvPr>
        </p:nvSpPr>
        <p:spPr>
          <a:xfrm>
            <a:off x="8795209" y="834271"/>
            <a:ext cx="2995234" cy="51894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600"/>
              <a:t>Tagihan kesehatan berkorelasi positif dengan BMI. Akan tetapi, nilai korelasinya cukup kecil sehingga nilai BMI tidak terlalu berpengaruh terhadap besar tagihan.</a:t>
            </a:r>
            <a:endParaRPr sz="1600"/>
          </a:p>
        </p:txBody>
      </p:sp>
      <p:pic>
        <p:nvPicPr>
          <p:cNvPr id="409" name="Google Shape;409;g142ad2f6649_0_154"/>
          <p:cNvPicPr preferRelativeResize="0"/>
          <p:nvPr/>
        </p:nvPicPr>
        <p:blipFill rotWithShape="1">
          <a:blip r:embed="rId3">
            <a:alphaModFix/>
          </a:blip>
          <a:srcRect l="29382" t="20481" r="2423" b="7765"/>
          <a:stretch/>
        </p:blipFill>
        <p:spPr>
          <a:xfrm>
            <a:off x="480768" y="1102936"/>
            <a:ext cx="8314441" cy="4920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16"/>
          <p:cNvSpPr txBox="1">
            <a:spLocks noGrp="1"/>
          </p:cNvSpPr>
          <p:nvPr>
            <p:ph type="title"/>
          </p:nvPr>
        </p:nvSpPr>
        <p:spPr>
          <a:xfrm>
            <a:off x="8693957" y="365125"/>
            <a:ext cx="3096528" cy="56963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1600"/>
              <a:t>Tagihan kesehatan berkorelasi positif dengan umur. Nilai korelasinya cukup kecil, namun lebih besar dibandingkan dengan tagihan kesehatan vs BMI. Sehingga umur lebih berpengaruh terhadap besar tagihan dibandingkan dengan BMI.</a:t>
            </a:r>
            <a:endParaRPr sz="1600"/>
          </a:p>
        </p:txBody>
      </p:sp>
      <p:pic>
        <p:nvPicPr>
          <p:cNvPr id="415" name="Google Shape;415;p16"/>
          <p:cNvPicPr preferRelativeResize="0"/>
          <p:nvPr/>
        </p:nvPicPr>
        <p:blipFill rotWithShape="1">
          <a:blip r:embed="rId3">
            <a:alphaModFix/>
          </a:blip>
          <a:srcRect l="29613" t="20892" r="2268" b="7903"/>
          <a:stretch/>
        </p:blipFill>
        <p:spPr>
          <a:xfrm>
            <a:off x="388943" y="1178350"/>
            <a:ext cx="8305014" cy="48830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HYPOTHESIS TESTING</a:t>
            </a:r>
            <a:endParaRPr b="1" i="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142ad2f6649_0_129"/>
          <p:cNvSpPr txBox="1">
            <a:spLocks noGrp="1"/>
          </p:cNvSpPr>
          <p:nvPr>
            <p:ph type="title"/>
          </p:nvPr>
        </p:nvSpPr>
        <p:spPr>
          <a:xfrm>
            <a:off x="388943" y="365125"/>
            <a:ext cx="10140797" cy="9829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Tagihan Kesehatan Perokok Lebih Tinggi Daripada Bukan Perokok</a:t>
            </a:r>
            <a:endParaRPr sz="2400" b="1"/>
          </a:p>
        </p:txBody>
      </p:sp>
      <p:sp>
        <p:nvSpPr>
          <p:cNvPr id="427" name="Google Shape;427;g142ad2f6649_0_129"/>
          <p:cNvSpPr txBox="1"/>
          <p:nvPr/>
        </p:nvSpPr>
        <p:spPr>
          <a:xfrm>
            <a:off x="401515" y="1584375"/>
            <a:ext cx="11388900" cy="3540300"/>
          </a:xfrm>
          <a:prstGeom prst="rect">
            <a:avLst/>
          </a:prstGeom>
          <a:noFill/>
          <a:ln>
            <a:noFill/>
          </a:ln>
        </p:spPr>
        <p:txBody>
          <a:bodyPr spcFirstLastPara="1" wrap="square" lIns="91425" tIns="45700" rIns="91425" bIns="45700" anchor="t" anchorCtr="0">
            <a:spAutoFit/>
          </a:bodyPr>
          <a:lstStyle/>
          <a:p>
            <a:pPr marL="101600" marR="0" lvl="0" indent="0" algn="l" rtl="0">
              <a:lnSpc>
                <a:spcPct val="100000"/>
              </a:lnSpc>
              <a:spcBef>
                <a:spcPts val="0"/>
              </a:spcBef>
              <a:spcAft>
                <a:spcPts val="0"/>
              </a:spcAft>
              <a:buNone/>
            </a:pPr>
            <a:r>
              <a:rPr lang="en-US" sz="2000" b="0" i="0" u="none" strike="noStrike" cap="none">
                <a:solidFill>
                  <a:srgbClr val="002060"/>
                </a:solidFill>
                <a:latin typeface="Sora"/>
                <a:ea typeface="Sora"/>
                <a:cs typeface="Sora"/>
                <a:sym typeface="Sora"/>
              </a:rPr>
              <a:t>Uji hipotesis yang digunakan adalah Z test 2 Populasi</a:t>
            </a:r>
            <a:endParaRPr sz="2000" b="0" i="0" u="none"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r>
              <a:rPr lang="en-US" sz="2000" b="0" i="0" u="none" strike="noStrike" cap="none">
                <a:solidFill>
                  <a:srgbClr val="002060"/>
                </a:solidFill>
                <a:latin typeface="Sora"/>
                <a:ea typeface="Sora"/>
                <a:cs typeface="Sora"/>
                <a:sym typeface="Sora"/>
              </a:rPr>
              <a:t>Ho : P1 </a:t>
            </a:r>
            <a:r>
              <a:rPr lang="en-US" sz="2000" b="0" i="0" u="sng" strike="noStrike" cap="none">
                <a:solidFill>
                  <a:srgbClr val="002060"/>
                </a:solidFill>
                <a:latin typeface="Sora"/>
                <a:ea typeface="Sora"/>
                <a:cs typeface="Sora"/>
                <a:sym typeface="Sora"/>
              </a:rPr>
              <a:t>&lt;</a:t>
            </a:r>
            <a:r>
              <a:rPr lang="en-US" sz="2000" b="0" i="0" strike="noStrike" cap="none">
                <a:solidFill>
                  <a:srgbClr val="002060"/>
                </a:solidFill>
                <a:latin typeface="Sora"/>
                <a:ea typeface="Sora"/>
                <a:cs typeface="Sora"/>
                <a:sym typeface="Sora"/>
              </a:rPr>
              <a:t> </a:t>
            </a:r>
            <a:r>
              <a:rPr lang="en-US" sz="2000" b="0" i="0" u="none" strike="noStrike" cap="none">
                <a:solidFill>
                  <a:srgbClr val="002060"/>
                </a:solidFill>
                <a:latin typeface="Sora"/>
                <a:ea typeface="Sora"/>
                <a:cs typeface="Sora"/>
                <a:sym typeface="Sora"/>
              </a:rPr>
              <a:t>P2 🡪 Tagihan kesehatan perokok lebih rendah dari bukan perokok</a:t>
            </a:r>
            <a:endParaRPr sz="2000" b="0" i="0" u="none"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r>
              <a:rPr lang="en-US" sz="2000" b="0" i="0" u="none" strike="noStrike" cap="none">
                <a:solidFill>
                  <a:srgbClr val="002060"/>
                </a:solidFill>
                <a:latin typeface="Sora"/>
                <a:ea typeface="Sora"/>
                <a:cs typeface="Sora"/>
                <a:sym typeface="Sora"/>
              </a:rPr>
              <a:t>H1 : P1 &gt;</a:t>
            </a:r>
            <a:r>
              <a:rPr lang="en-US" sz="2000">
                <a:solidFill>
                  <a:srgbClr val="002060"/>
                </a:solidFill>
                <a:latin typeface="Sora"/>
                <a:ea typeface="Sora"/>
                <a:cs typeface="Sora"/>
                <a:sym typeface="Sora"/>
              </a:rPr>
              <a:t> </a:t>
            </a:r>
            <a:r>
              <a:rPr lang="en-US" sz="2000" b="0" i="0" u="none" strike="noStrike" cap="none">
                <a:solidFill>
                  <a:srgbClr val="002060"/>
                </a:solidFill>
                <a:latin typeface="Sora"/>
                <a:ea typeface="Sora"/>
                <a:cs typeface="Sora"/>
                <a:sym typeface="Sora"/>
              </a:rPr>
              <a:t>P2 🡪 Tagihan kesehatan perokok lebih tinggi dari bukan perokok</a:t>
            </a:r>
            <a:endParaRPr sz="2000" b="0" i="0" u="none"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endParaRPr sz="2000" b="0" i="0" u="sng"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r>
              <a:rPr lang="en-US" sz="2000" b="0" i="0" u="none" strike="noStrike" cap="none">
                <a:solidFill>
                  <a:srgbClr val="002060"/>
                </a:solidFill>
                <a:latin typeface="Lato"/>
                <a:ea typeface="Lato"/>
                <a:cs typeface="Lato"/>
                <a:sym typeface="Lato"/>
              </a:rPr>
              <a:t>α</a:t>
            </a:r>
            <a:r>
              <a:rPr lang="en-US" sz="2000" b="0" i="0" u="none" strike="noStrike" cap="none">
                <a:solidFill>
                  <a:srgbClr val="002060"/>
                </a:solidFill>
                <a:latin typeface="Sora"/>
                <a:ea typeface="Sora"/>
                <a:cs typeface="Sora"/>
                <a:sym typeface="Sora"/>
              </a:rPr>
              <a:t> = 0,05</a:t>
            </a:r>
            <a:endParaRPr sz="2000" b="0" i="0" u="none"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endParaRPr sz="2000" b="0" i="0" u="none" strike="noStrike" cap="none">
              <a:solidFill>
                <a:srgbClr val="002060"/>
              </a:solidFill>
              <a:latin typeface="Sora"/>
              <a:ea typeface="Sora"/>
              <a:cs typeface="Sora"/>
              <a:sym typeface="Sora"/>
            </a:endParaRPr>
          </a:p>
          <a:p>
            <a:pPr marL="101600" marR="0" lvl="0" indent="0" algn="l" rtl="0">
              <a:lnSpc>
                <a:spcPct val="100000"/>
              </a:lnSpc>
              <a:spcBef>
                <a:spcPts val="0"/>
              </a:spcBef>
              <a:spcAft>
                <a:spcPts val="0"/>
              </a:spcAft>
              <a:buNone/>
            </a:pPr>
            <a:r>
              <a:rPr lang="en-US" sz="2000" b="0" i="0" u="none" strike="noStrike" cap="none">
                <a:solidFill>
                  <a:srgbClr val="002060"/>
                </a:solidFill>
                <a:latin typeface="Sora"/>
                <a:ea typeface="Sora"/>
                <a:cs typeface="Sora"/>
                <a:sym typeface="Sora"/>
              </a:rPr>
              <a:t>Hasil :</a:t>
            </a:r>
            <a:endParaRPr sz="2000" b="0" i="0" u="none" strike="noStrike" cap="none">
              <a:solidFill>
                <a:srgbClr val="002060"/>
              </a:solidFill>
              <a:latin typeface="Sora"/>
              <a:ea typeface="Sora"/>
              <a:cs typeface="Sora"/>
              <a:sym typeface="Sora"/>
            </a:endParaRPr>
          </a:p>
          <a:p>
            <a:pPr marL="914400" marR="0" lvl="1"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002060"/>
                </a:solidFill>
                <a:latin typeface="Sora"/>
                <a:ea typeface="Sora"/>
                <a:cs typeface="Sora"/>
                <a:sym typeface="Sora"/>
              </a:rPr>
              <a:t>Nilai p-value = 0</a:t>
            </a:r>
            <a:endParaRPr sz="2000" b="0" i="0" u="none" strike="noStrike" cap="none">
              <a:solidFill>
                <a:srgbClr val="002060"/>
              </a:solidFill>
              <a:latin typeface="Sora"/>
              <a:ea typeface="Sora"/>
              <a:cs typeface="Sora"/>
              <a:sym typeface="Sora"/>
            </a:endParaRPr>
          </a:p>
          <a:p>
            <a:pPr marL="914400" marR="0" lvl="1"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002060"/>
                </a:solidFill>
                <a:latin typeface="Sora"/>
                <a:ea typeface="Sora"/>
                <a:cs typeface="Sora"/>
                <a:sym typeface="Sora"/>
              </a:rPr>
              <a:t>P-value &lt; </a:t>
            </a:r>
            <a:r>
              <a:rPr lang="en-US" sz="2000" b="0" i="0" u="none" strike="noStrike" cap="none">
                <a:solidFill>
                  <a:srgbClr val="002060"/>
                </a:solidFill>
                <a:latin typeface="Lato"/>
                <a:ea typeface="Lato"/>
                <a:cs typeface="Lato"/>
                <a:sym typeface="Lato"/>
              </a:rPr>
              <a:t>α, sehingga keputusannya adalah </a:t>
            </a:r>
            <a:r>
              <a:rPr lang="en-US" sz="2400" b="1" i="0" u="none" strike="noStrike" cap="none">
                <a:solidFill>
                  <a:srgbClr val="002060"/>
                </a:solidFill>
                <a:latin typeface="Lato"/>
                <a:ea typeface="Lato"/>
                <a:cs typeface="Lato"/>
                <a:sym typeface="Lato"/>
              </a:rPr>
              <a:t>tolak Ho</a:t>
            </a:r>
            <a:r>
              <a:rPr lang="en-US" sz="2000" b="1" i="0" u="none" strike="noStrike" cap="none">
                <a:solidFill>
                  <a:srgbClr val="002060"/>
                </a:solidFill>
                <a:latin typeface="Lato"/>
                <a:ea typeface="Lato"/>
                <a:cs typeface="Lato"/>
                <a:sym typeface="Lato"/>
              </a:rPr>
              <a:t>.</a:t>
            </a:r>
            <a:endParaRPr/>
          </a:p>
          <a:p>
            <a:pPr marL="914400" marR="0" lvl="1"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002060"/>
                </a:solidFill>
                <a:latin typeface="Lato"/>
                <a:ea typeface="Lato"/>
                <a:cs typeface="Lato"/>
                <a:sym typeface="Lato"/>
              </a:rPr>
              <a:t>Sehingga terdapat cukup bukti bahwa </a:t>
            </a:r>
            <a:r>
              <a:rPr lang="en-US" sz="2000" b="1" i="0" u="none" strike="noStrike" cap="none">
                <a:solidFill>
                  <a:srgbClr val="002060"/>
                </a:solidFill>
                <a:latin typeface="Lato"/>
                <a:ea typeface="Lato"/>
                <a:cs typeface="Lato"/>
                <a:sym typeface="Lato"/>
              </a:rPr>
              <a:t>tagihan kesehatan perokok lebih tinggi daripada bukan perokok</a:t>
            </a:r>
            <a:endParaRPr sz="2000" b="0" i="0" u="none" strike="noStrike" cap="none">
              <a:solidFill>
                <a:srgbClr val="002060"/>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7"/>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Tagihan Kesehatan dengan BMI&gt;25 lebih tinggi daripada BMI&lt;25</a:t>
            </a:r>
            <a:endParaRPr sz="2400" b="1"/>
          </a:p>
        </p:txBody>
      </p:sp>
      <p:sp>
        <p:nvSpPr>
          <p:cNvPr id="433" name="Google Shape;433;p17"/>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dengan BMI diatas 25 lebih rendah daripada BMI&lt;25</a:t>
            </a:r>
            <a:endParaRPr/>
          </a:p>
          <a:p>
            <a:pPr marL="0" lvl="0" indent="0" algn="l" rtl="0">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dengan BMI diatas 25 lebih tinggi daripada BMI&lt;25</a:t>
            </a:r>
            <a:endParaRPr/>
          </a:p>
          <a:p>
            <a:pPr marL="101600" lvl="0" indent="25400" algn="l" rtl="0">
              <a:lnSpc>
                <a:spcPct val="90000"/>
              </a:lnSpc>
              <a:spcBef>
                <a:spcPts val="0"/>
              </a:spcBef>
              <a:spcAft>
                <a:spcPts val="0"/>
              </a:spcAft>
              <a:buClr>
                <a:srgbClr val="103864"/>
              </a:buClr>
              <a:buSzPts val="2000"/>
              <a:buNone/>
            </a:pPr>
            <a:endParaRPr sz="2000" u="sng">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r>
              <a:rPr lang="en-US" sz="2000" b="0" i="0" u="none" strike="noStrike">
                <a:solidFill>
                  <a:srgbClr val="002060"/>
                </a:solidFill>
                <a:latin typeface="Lato"/>
                <a:ea typeface="Lato"/>
                <a:cs typeface="Lato"/>
                <a:sym typeface="Lato"/>
              </a:rPr>
              <a:t>α</a:t>
            </a:r>
            <a:r>
              <a:rPr lang="en-US" sz="2000" b="0" i="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marL="101600" lvl="0" indent="25400" algn="l" rtl="0">
              <a:lnSpc>
                <a:spcPct val="90000"/>
              </a:lnSpc>
              <a:spcBef>
                <a:spcPts val="0"/>
              </a:spcBef>
              <a:spcAft>
                <a:spcPts val="0"/>
              </a:spcAft>
              <a:buClr>
                <a:srgbClr val="103864"/>
              </a:buClr>
              <a:buSzPts val="2000"/>
              <a:buNone/>
            </a:pPr>
            <a:endParaRPr sz="2000">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8,348e-06</a:t>
            </a:r>
            <a:endParaRPr/>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lang="en-US" sz="2000" b="0" i="0" u="none" strike="noStrike">
                <a:solidFill>
                  <a:srgbClr val="002060"/>
                </a:solidFill>
                <a:latin typeface="Lato"/>
                <a:ea typeface="Lato"/>
                <a:cs typeface="Lato"/>
                <a:sym typeface="Lato"/>
              </a:rPr>
              <a:t>α, sehingga keputusannya adalah </a:t>
            </a:r>
            <a:r>
              <a:rPr lang="en-US" sz="2400" b="1">
                <a:solidFill>
                  <a:srgbClr val="002060"/>
                </a:solidFill>
                <a:latin typeface="Lato"/>
                <a:ea typeface="Lato"/>
                <a:cs typeface="Lato"/>
                <a:sym typeface="Lato"/>
              </a:rPr>
              <a:t>tolak Ho.</a:t>
            </a:r>
            <a:endParaRPr sz="3200"/>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lang="en-US" sz="2000" b="1">
                <a:solidFill>
                  <a:srgbClr val="002060"/>
                </a:solidFill>
                <a:latin typeface="Lato"/>
                <a:ea typeface="Lato"/>
                <a:cs typeface="Lato"/>
                <a:sym typeface="Lato"/>
              </a:rPr>
              <a:t>tagihan kesehatan seseorang dengan BMI&gt;25 lebih tinggi daripada seseorang dengan BMI&lt;25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8"/>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Tagihan Kesehatan Laki-laki Lebih Besar Daripada Perempuan</a:t>
            </a:r>
            <a:endParaRPr sz="2400" b="1"/>
          </a:p>
        </p:txBody>
      </p:sp>
      <p:sp>
        <p:nvSpPr>
          <p:cNvPr id="439" name="Google Shape;439;p18"/>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laki-laki lebih kecil daripada perempuan</a:t>
            </a:r>
            <a:endParaRPr sz="2000">
              <a:solidFill>
                <a:srgbClr val="002060"/>
              </a:solidFill>
              <a:latin typeface="Sora"/>
              <a:ea typeface="Sora"/>
              <a:cs typeface="Sora"/>
              <a:sym typeface="Sora"/>
            </a:endParaRPr>
          </a:p>
          <a:p>
            <a:pPr marL="0" lvl="0" indent="0" algn="l" rtl="0">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laki-laki lebih besar daripada perempuan</a:t>
            </a:r>
            <a:endParaRPr sz="2000" u="sng">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endParaRPr sz="2000" b="0" i="0" u="none" strike="noStrike">
              <a:solidFill>
                <a:srgbClr val="002060"/>
              </a:solidFill>
              <a:latin typeface="Lato"/>
              <a:ea typeface="Lato"/>
              <a:cs typeface="Lato"/>
              <a:sym typeface="Lato"/>
            </a:endParaRPr>
          </a:p>
          <a:p>
            <a:pPr marL="0" lvl="0" indent="0" algn="l" rtl="0">
              <a:lnSpc>
                <a:spcPct val="90000"/>
              </a:lnSpc>
              <a:spcBef>
                <a:spcPts val="0"/>
              </a:spcBef>
              <a:spcAft>
                <a:spcPts val="0"/>
              </a:spcAft>
              <a:buClr>
                <a:srgbClr val="103864"/>
              </a:buClr>
              <a:buSzPts val="2000"/>
              <a:buNone/>
            </a:pPr>
            <a:r>
              <a:rPr lang="en-US" sz="2000" b="0" i="0" u="none" strike="noStrike">
                <a:solidFill>
                  <a:srgbClr val="002060"/>
                </a:solidFill>
                <a:latin typeface="Lato"/>
                <a:ea typeface="Lato"/>
                <a:cs typeface="Lato"/>
                <a:sym typeface="Lato"/>
              </a:rPr>
              <a:t>α</a:t>
            </a:r>
            <a:r>
              <a:rPr lang="en-US" sz="2000" b="0" i="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marL="101600" lvl="0" indent="25400" algn="l" rtl="0">
              <a:lnSpc>
                <a:spcPct val="90000"/>
              </a:lnSpc>
              <a:spcBef>
                <a:spcPts val="0"/>
              </a:spcBef>
              <a:spcAft>
                <a:spcPts val="0"/>
              </a:spcAft>
              <a:buClr>
                <a:srgbClr val="103864"/>
              </a:buClr>
              <a:buSzPts val="2000"/>
              <a:buNone/>
            </a:pPr>
            <a:endParaRPr sz="2000">
              <a:solidFill>
                <a:srgbClr val="002060"/>
              </a:solidFill>
              <a:latin typeface="Sora"/>
              <a:ea typeface="Sora"/>
              <a:cs typeface="Sora"/>
              <a:sym typeface="Sora"/>
            </a:endParaRPr>
          </a:p>
          <a:p>
            <a:pPr marL="0" lvl="0" indent="0" algn="l" rtl="0">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0,018</a:t>
            </a:r>
            <a:endParaRPr/>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lang="en-US" sz="2000" b="0" i="0" u="none" strike="noStrike">
                <a:solidFill>
                  <a:srgbClr val="002060"/>
                </a:solidFill>
                <a:latin typeface="Lato"/>
                <a:ea typeface="Lato"/>
                <a:cs typeface="Lato"/>
                <a:sym typeface="Lato"/>
              </a:rPr>
              <a:t>α, sehingga keputusannya adalah </a:t>
            </a:r>
            <a:r>
              <a:rPr lang="en-US" sz="2400" b="1">
                <a:solidFill>
                  <a:srgbClr val="002060"/>
                </a:solidFill>
                <a:latin typeface="Lato"/>
                <a:ea typeface="Lato"/>
                <a:cs typeface="Lato"/>
                <a:sym typeface="Lato"/>
              </a:rPr>
              <a:t>tolak Ho</a:t>
            </a:r>
            <a:r>
              <a:rPr lang="en-US" sz="2000" b="1">
                <a:solidFill>
                  <a:srgbClr val="002060"/>
                </a:solidFill>
                <a:latin typeface="Lato"/>
                <a:ea typeface="Lato"/>
                <a:cs typeface="Lato"/>
                <a:sym typeface="Lato"/>
              </a:rPr>
              <a:t>.</a:t>
            </a:r>
            <a:endParaRPr/>
          </a:p>
          <a:p>
            <a:pPr marL="914400" lvl="1" indent="-355600" algn="l" rtl="0">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lang="en-US" sz="2000" b="1">
                <a:solidFill>
                  <a:srgbClr val="002060"/>
                </a:solidFill>
                <a:latin typeface="Lato"/>
                <a:ea typeface="Lato"/>
                <a:cs typeface="Lato"/>
                <a:sym typeface="Lato"/>
              </a:rPr>
              <a:t>tagihan kesehatan laki-laki lebih besar daripada perempuan.</a:t>
            </a:r>
            <a:endParaRPr/>
          </a:p>
          <a:p>
            <a:pPr marL="25400" lvl="0" indent="0" algn="l" rtl="0">
              <a:lnSpc>
                <a:spcPct val="90000"/>
              </a:lnSpc>
              <a:spcBef>
                <a:spcPts val="1000"/>
              </a:spcBef>
              <a:spcAft>
                <a:spcPts val="0"/>
              </a:spcAft>
              <a:buSzPts val="32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i="1" dirty="0"/>
              <a:t>INTRODUCTION</a:t>
            </a:r>
            <a:endParaRPr sz="2400" b="1" i="1" dirty="0"/>
          </a:p>
        </p:txBody>
      </p:sp>
      <p:sp>
        <p:nvSpPr>
          <p:cNvPr id="210" name="Google Shape;210;p3"/>
          <p:cNvSpPr txBox="1"/>
          <p:nvPr/>
        </p:nvSpPr>
        <p:spPr>
          <a:xfrm>
            <a:off x="401515" y="1584375"/>
            <a:ext cx="11388900" cy="3170700"/>
          </a:xfrm>
          <a:prstGeom prst="rect">
            <a:avLst/>
          </a:prstGeom>
          <a:noFill/>
          <a:ln>
            <a:noFill/>
          </a:ln>
        </p:spPr>
        <p:txBody>
          <a:bodyPr spcFirstLastPara="1" wrap="square" lIns="91425" tIns="45700" rIns="91425" bIns="45700" anchor="t" anchorCtr="0">
            <a:spAutoFit/>
          </a:bodyPr>
          <a:lstStyle/>
          <a:p>
            <a:pPr marL="0" marR="0" lvl="0" indent="457200" algn="just" rtl="0">
              <a:lnSpc>
                <a:spcPct val="100000"/>
              </a:lnSpc>
              <a:spcBef>
                <a:spcPts val="0"/>
              </a:spcBef>
              <a:spcAft>
                <a:spcPts val="0"/>
              </a:spcAft>
              <a:buNone/>
            </a:pPr>
            <a:r>
              <a:rPr lang="en-US" sz="2000">
                <a:solidFill>
                  <a:srgbClr val="103864"/>
                </a:solidFill>
                <a:latin typeface="Sora"/>
                <a:ea typeface="Sora"/>
                <a:cs typeface="Sora"/>
                <a:sym typeface="Sora"/>
              </a:rPr>
              <a:t>Asuransi kesehatan adalah salah satu hal yang patut diperhatikan karena bersangkutan dengan kebutuhan perencanaan masa depan. Pengguna asuransi kesehatan diwajibkan untuk membayar besaran uang secara rutin (premi) kepada pihak perusahaan asuransi. Premi tersebut diolah oleh perusahaan asuransi untuk membayarkan tagihan kesehatan pengguna yang tertanggung. Penentuan nilai premi menjadi tantangan tersendiri bagi pihak asuransi mengingat ada banyak faktor yang dapat mempengaruhi &amp; meningkatkan profil resiko pengguna.</a:t>
            </a:r>
            <a:endParaRPr sz="2000">
              <a:solidFill>
                <a:srgbClr val="103864"/>
              </a:solidFill>
              <a:latin typeface="Sora"/>
              <a:ea typeface="Sora"/>
              <a:cs typeface="Sora"/>
              <a:sym typeface="Sora"/>
            </a:endParaRPr>
          </a:p>
          <a:p>
            <a:pPr marL="0" marR="0" lvl="0" indent="457200" algn="just" rtl="0">
              <a:lnSpc>
                <a:spcPct val="100000"/>
              </a:lnSpc>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Melalui project ini, akan dilakukan analisa variable-variabel yang memiliki hubungan dengan tagihan kesehatan yang diterima oleh setiap pengguna.</a:t>
            </a:r>
            <a:endParaRPr sz="2000">
              <a:solidFill>
                <a:srgbClr val="103864"/>
              </a:solidFill>
              <a:latin typeface="Sora"/>
              <a:ea typeface="Sora"/>
              <a:cs typeface="Sora"/>
              <a:sym typeface="Sora"/>
            </a:endParaRPr>
          </a:p>
          <a:p>
            <a:pPr marL="0" marR="0" lvl="0" indent="0" algn="just" rtl="0">
              <a:lnSpc>
                <a:spcPct val="100000"/>
              </a:lnSpc>
              <a:spcBef>
                <a:spcPts val="0"/>
              </a:spcBef>
              <a:spcAft>
                <a:spcPts val="0"/>
              </a:spcAft>
              <a:buNone/>
            </a:pPr>
            <a:endParaRPr sz="200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a:t>KESIMPULAN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KESIMPULAN</a:t>
            </a:r>
            <a:endParaRPr sz="2400" b="1"/>
          </a:p>
        </p:txBody>
      </p:sp>
      <p:sp>
        <p:nvSpPr>
          <p:cNvPr id="451" name="Google Shape;451;g142ad2f6649_0_139"/>
          <p:cNvSpPr txBox="1"/>
          <p:nvPr/>
        </p:nvSpPr>
        <p:spPr>
          <a:xfrm>
            <a:off x="401515" y="1584375"/>
            <a:ext cx="11388900" cy="4233000"/>
          </a:xfrm>
          <a:prstGeom prst="rect">
            <a:avLst/>
          </a:prstGeom>
          <a:noFill/>
          <a:ln>
            <a:noFill/>
          </a:ln>
        </p:spPr>
        <p:txBody>
          <a:bodyPr spcFirstLastPara="1" wrap="square" lIns="91425" tIns="45700" rIns="91425" bIns="45700" anchor="t" anchorCtr="0">
            <a:spAutoFit/>
          </a:bodyPr>
          <a:lstStyle/>
          <a:p>
            <a:pPr marL="0" lvl="0" indent="457200" algn="l" rtl="0">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Antara tagihan kesehatan dengan BMI maupun umur memiliki korelasi positif, namun keduanya memiliki nilai cukup kecil. Akan tetapi, korelasi antara umur lebih besar nilainya sehingga umur lebih berpengaruh walaupun tidak signifikan.</a:t>
            </a:r>
            <a:endParaRPr sz="2000">
              <a:solidFill>
                <a:srgbClr val="103864"/>
              </a:solidFill>
              <a:latin typeface="Sora"/>
              <a:ea typeface="Sora"/>
              <a:cs typeface="Sora"/>
              <a:sym typeface="Sora"/>
            </a:endParaRPr>
          </a:p>
          <a:p>
            <a:pPr marL="0" lvl="0" indent="0" algn="l" rtl="0">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	Selain itu, dapat ditarik kesimpulan bahwa</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perokok lebih tinggi daripada bukan perokok</a:t>
            </a:r>
            <a:endParaRPr sz="2000">
              <a:solidFill>
                <a:srgbClr val="103864"/>
              </a:solidFill>
              <a:latin typeface="Sora"/>
              <a:ea typeface="Sora"/>
              <a:cs typeface="Sora"/>
              <a:sym typeface="Sora"/>
            </a:endParaRPr>
          </a:p>
          <a:p>
            <a:pPr marL="457200" lvl="0" indent="-355600" algn="l" rtl="0">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seseorang dengan BMI&gt;25 (normal) lebih tinggi daripada seseorang dengan BMI&lt;25 (</a:t>
            </a:r>
            <a:r>
              <a:rPr lang="en-US" sz="2000" i="1">
                <a:solidFill>
                  <a:srgbClr val="103864"/>
                </a:solidFill>
                <a:latin typeface="Sora"/>
                <a:ea typeface="Sora"/>
                <a:cs typeface="Sora"/>
                <a:sym typeface="Sora"/>
              </a:rPr>
              <a:t>overweight </a:t>
            </a:r>
            <a:r>
              <a:rPr lang="en-US" sz="2000">
                <a:solidFill>
                  <a:srgbClr val="103864"/>
                </a:solidFill>
                <a:latin typeface="Sora"/>
                <a:ea typeface="Sora"/>
                <a:cs typeface="Sora"/>
                <a:sym typeface="Sora"/>
              </a:rPr>
              <a:t>- obese III)</a:t>
            </a:r>
            <a:endParaRPr sz="2000">
              <a:solidFill>
                <a:srgbClr val="103864"/>
              </a:solidFill>
              <a:latin typeface="Sora"/>
              <a:ea typeface="Sora"/>
              <a:cs typeface="Sora"/>
              <a:sym typeface="Sora"/>
            </a:endParaRPr>
          </a:p>
          <a:p>
            <a:pPr marL="457200" lvl="0" indent="-355600" algn="l" rtl="0">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laki-laki lebih besar daripada perempuan</a:t>
            </a:r>
            <a:endParaRPr sz="2000">
              <a:solidFill>
                <a:srgbClr val="103864"/>
              </a:solidFill>
              <a:latin typeface="Sora"/>
              <a:ea typeface="Sora"/>
              <a:cs typeface="Sora"/>
              <a:sym typeface="Sora"/>
            </a:endParaRPr>
          </a:p>
          <a:p>
            <a:pPr marL="0" marR="0" lvl="0" indent="0" algn="l" rtl="0">
              <a:lnSpc>
                <a:spcPct val="100000"/>
              </a:lnSpc>
              <a:spcBef>
                <a:spcPts val="0"/>
              </a:spcBef>
              <a:spcAft>
                <a:spcPts val="0"/>
              </a:spcAft>
              <a:buClr>
                <a:srgbClr val="000000"/>
              </a:buClr>
              <a:buSzPts val="2000"/>
              <a:buFont typeface="Arial"/>
              <a:buNone/>
            </a:pPr>
            <a:endParaRPr sz="2000">
              <a:solidFill>
                <a:srgbClr val="103864"/>
              </a:solidFill>
              <a:latin typeface="Sora"/>
              <a:ea typeface="Sora"/>
              <a:cs typeface="Sora"/>
              <a:sym typeface="Sora"/>
            </a:endParaRPr>
          </a:p>
          <a:p>
            <a:pPr marL="0" marR="0" lvl="0" indent="0" algn="l" rtl="0">
              <a:lnSpc>
                <a:spcPct val="100000"/>
              </a:lnSpc>
              <a:spcBef>
                <a:spcPts val="0"/>
              </a:spcBef>
              <a:spcAft>
                <a:spcPts val="0"/>
              </a:spcAft>
              <a:buClr>
                <a:srgbClr val="000000"/>
              </a:buClr>
              <a:buSzPts val="2000"/>
              <a:buFont typeface="Arial"/>
              <a:buNone/>
            </a:pPr>
            <a:endParaRPr sz="2000">
              <a:solidFill>
                <a:srgbClr val="103864"/>
              </a:solidFill>
              <a:latin typeface="Sora"/>
              <a:ea typeface="Sora"/>
              <a:cs typeface="Sora"/>
              <a:sym typeface="Sora"/>
            </a:endParaRPr>
          </a:p>
          <a:p>
            <a:pPr marL="457200" marR="0" lvl="0" indent="-228600" algn="l" rtl="0">
              <a:lnSpc>
                <a:spcPct val="100000"/>
              </a:lnSpc>
              <a:spcBef>
                <a:spcPts val="0"/>
              </a:spcBef>
              <a:spcAft>
                <a:spcPts val="0"/>
              </a:spcAft>
              <a:buClr>
                <a:srgbClr val="103864"/>
              </a:buClr>
              <a:buSzPts val="2000"/>
              <a:buFont typeface="Sora"/>
              <a:buNone/>
            </a:pPr>
            <a:endParaRPr sz="2000" i="0" u="none" strike="noStrike" cap="none">
              <a:solidFill>
                <a:srgbClr val="103864"/>
              </a:solidFill>
              <a:latin typeface="Sora"/>
              <a:ea typeface="Sora"/>
              <a:cs typeface="Sora"/>
              <a:sym typeface="Sora"/>
            </a:endParaRPr>
          </a:p>
          <a:p>
            <a:pPr marL="457200" marR="0" lvl="0" indent="0" algn="l" rtl="0">
              <a:lnSpc>
                <a:spcPct val="100000"/>
              </a:lnSpc>
              <a:spcBef>
                <a:spcPts val="0"/>
              </a:spcBef>
              <a:spcAft>
                <a:spcPts val="0"/>
              </a:spcAft>
              <a:buClr>
                <a:srgbClr val="000000"/>
              </a:buClr>
              <a:buSzPts val="2000"/>
              <a:buFont typeface="Arial"/>
              <a:buNone/>
            </a:pPr>
            <a:endParaRPr sz="2000" i="0" u="none" strike="noStrike" cap="none">
              <a:solidFill>
                <a:srgbClr val="103864"/>
              </a:solidFill>
              <a:latin typeface="Sora"/>
              <a:ea typeface="Sora"/>
              <a:cs typeface="Sora"/>
              <a:sym typeface="Sora"/>
            </a:endParaRPr>
          </a:p>
          <a:p>
            <a:pPr marL="457200" marR="0" lvl="0" indent="-228600" algn="l" rtl="0">
              <a:lnSpc>
                <a:spcPct val="100000"/>
              </a:lnSpc>
              <a:spcBef>
                <a:spcPts val="0"/>
              </a:spcBef>
              <a:spcAft>
                <a:spcPts val="0"/>
              </a:spcAft>
              <a:buClr>
                <a:srgbClr val="103864"/>
              </a:buClr>
              <a:buSzPts val="2000"/>
              <a:buFont typeface="Sora"/>
              <a:buNone/>
            </a:pPr>
            <a:endParaRPr sz="2000" i="0" u="none" strike="noStrike" cap="none">
              <a:solidFill>
                <a:srgbClr val="103864"/>
              </a:solidFill>
              <a:latin typeface="Sora"/>
              <a:ea typeface="Sora"/>
              <a:cs typeface="Sora"/>
              <a:sym typeface="Sor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CATATAN</a:t>
            </a:r>
            <a:endParaRPr sz="2400" b="1"/>
          </a:p>
        </p:txBody>
      </p:sp>
      <p:sp>
        <p:nvSpPr>
          <p:cNvPr id="457" name="Google Shape;457;g1451da43991_0_41"/>
          <p:cNvSpPr txBox="1"/>
          <p:nvPr/>
        </p:nvSpPr>
        <p:spPr>
          <a:xfrm>
            <a:off x="401515" y="1584375"/>
            <a:ext cx="11388900" cy="7080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Menambah variabel pada dataset sehingga dapat melakukan analisa yang lebih kompleks</a:t>
            </a:r>
            <a:endParaRPr sz="2000" b="1" i="0" u="none" strike="noStrike" cap="none">
              <a:solidFill>
                <a:srgbClr val="103864"/>
              </a:solidFill>
              <a:latin typeface="Sora"/>
              <a:ea typeface="Sora"/>
              <a:cs typeface="Sora"/>
              <a:sym typeface="Sor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REFERENSI</a:t>
            </a:r>
            <a:endParaRPr sz="2400" b="1"/>
          </a:p>
        </p:txBody>
      </p:sp>
      <p:sp>
        <p:nvSpPr>
          <p:cNvPr id="463" name="Google Shape;463;p2"/>
          <p:cNvSpPr txBox="1"/>
          <p:nvPr/>
        </p:nvSpPr>
        <p:spPr>
          <a:xfrm>
            <a:off x="401515" y="1584375"/>
            <a:ext cx="11388900" cy="1323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Supariasa, N. (2012). Penilaian Status Gizi. Jakarta: EGC</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highlight>
                  <a:srgbClr val="FFFFFF"/>
                </a:highlight>
                <a:latin typeface="Sora"/>
                <a:ea typeface="Sora"/>
                <a:cs typeface="Sora"/>
                <a:sym typeface="Sora"/>
              </a:rPr>
              <a:t>World Health Organization. Physical status: the use and interpretation of anthropometry. Report of a WHO Expert Committee. </a:t>
            </a:r>
            <a:r>
              <a:rPr lang="en-US" sz="2000" i="1">
                <a:solidFill>
                  <a:srgbClr val="103864"/>
                </a:solidFill>
                <a:highlight>
                  <a:srgbClr val="FFFFFF"/>
                </a:highlight>
                <a:latin typeface="Sora"/>
                <a:ea typeface="Sora"/>
                <a:cs typeface="Sora"/>
                <a:sym typeface="Sora"/>
              </a:rPr>
              <a:t>World Health Organ Tech Rep Ser.</a:t>
            </a:r>
            <a:r>
              <a:rPr lang="en-US" sz="2000">
                <a:solidFill>
                  <a:srgbClr val="103864"/>
                </a:solidFill>
                <a:highlight>
                  <a:srgbClr val="FFFFFF"/>
                </a:highlight>
                <a:latin typeface="Sora"/>
                <a:ea typeface="Sora"/>
                <a:cs typeface="Sora"/>
                <a:sym typeface="Sora"/>
              </a:rPr>
              <a:t> 1995;854:1–452. [</a:t>
            </a:r>
            <a:r>
              <a:rPr lang="en-US" sz="2000" u="sng">
                <a:solidFill>
                  <a:srgbClr val="103864"/>
                </a:solidFill>
                <a:highlight>
                  <a:srgbClr val="FFFFFF"/>
                </a:highlight>
                <a:latin typeface="Sora"/>
                <a:ea typeface="Sora"/>
                <a:cs typeface="Sora"/>
                <a:sym typeface="Sora"/>
                <a:hlinkClick r:id="rId3">
                  <a:extLst>
                    <a:ext uri="{A12FA001-AC4F-418D-AE19-62706E023703}">
                      <ahyp:hlinkClr xmlns:ahyp="http://schemas.microsoft.com/office/drawing/2018/hyperlinkcolor" val="tx"/>
                    </a:ext>
                  </a:extLst>
                </a:hlinkClick>
              </a:rPr>
              <a:t>PubMed</a:t>
            </a:r>
            <a:r>
              <a:rPr lang="en-US" sz="2000">
                <a:solidFill>
                  <a:srgbClr val="103864"/>
                </a:solidFill>
                <a:highlight>
                  <a:srgbClr val="FFFFFF"/>
                </a:highlight>
                <a:latin typeface="Sora"/>
                <a:ea typeface="Sora"/>
                <a:cs typeface="Sora"/>
                <a:sym typeface="Sora"/>
              </a:rPr>
              <a:t>] [</a:t>
            </a:r>
            <a:r>
              <a:rPr lang="en-US" sz="2000" u="sng">
                <a:solidFill>
                  <a:srgbClr val="103864"/>
                </a:solidFill>
                <a:highlight>
                  <a:srgbClr val="FFFFFF"/>
                </a:highlight>
                <a:latin typeface="Sora"/>
                <a:ea typeface="Sora"/>
                <a:cs typeface="Sora"/>
                <a:sym typeface="Sora"/>
                <a:hlinkClick r:id="rId4">
                  <a:extLst>
                    <a:ext uri="{A12FA001-AC4F-418D-AE19-62706E023703}">
                      <ahyp:hlinkClr xmlns:ahyp="http://schemas.microsoft.com/office/drawing/2018/hyperlinkcolor" val="tx"/>
                    </a:ext>
                  </a:extLst>
                </a:hlinkClick>
              </a:rPr>
              <a:t>Google Scholar</a:t>
            </a:r>
            <a:r>
              <a:rPr lang="en-US" sz="2000">
                <a:solidFill>
                  <a:srgbClr val="103864"/>
                </a:solidFill>
                <a:highlight>
                  <a:srgbClr val="FFFFFF"/>
                </a:highlight>
                <a:latin typeface="Sora"/>
                <a:ea typeface="Sora"/>
                <a:cs typeface="Sora"/>
                <a:sym typeface="Sora"/>
              </a:rPr>
              <a:t>]</a:t>
            </a:r>
            <a:endParaRPr sz="200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a:t>DATASET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DATASET</a:t>
            </a:r>
            <a:endParaRPr sz="2400" b="1"/>
          </a:p>
        </p:txBody>
      </p:sp>
      <p:sp>
        <p:nvSpPr>
          <p:cNvPr id="222" name="Google Shape;222;g142ad2f6649_0_79"/>
          <p:cNvSpPr txBox="1"/>
          <p:nvPr/>
        </p:nvSpPr>
        <p:spPr>
          <a:xfrm>
            <a:off x="401515" y="1584375"/>
            <a:ext cx="11388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i="0" u="none" strike="noStrike" cap="none">
                <a:solidFill>
                  <a:srgbClr val="103864"/>
                </a:solidFill>
                <a:latin typeface="Sora"/>
                <a:ea typeface="Sora"/>
                <a:cs typeface="Sora"/>
                <a:sym typeface="Sora"/>
              </a:rPr>
              <a:t>Dataset yang digunakan adalah </a:t>
            </a:r>
            <a:r>
              <a:rPr lang="en-US" sz="2000" u="sng">
                <a:solidFill>
                  <a:srgbClr val="103864"/>
                </a:solidFill>
                <a:latin typeface="Sora"/>
                <a:ea typeface="Sora"/>
                <a:cs typeface="Sora"/>
                <a:sym typeface="Sora"/>
                <a:hlinkClick r:id="rId3">
                  <a:extLst>
                    <a:ext uri="{A12FA001-AC4F-418D-AE19-62706E023703}">
                      <ahyp:hlinkClr xmlns:ahyp="http://schemas.microsoft.com/office/drawing/2018/hyperlinkcolor" val="tx"/>
                    </a:ext>
                  </a:extLst>
                </a:hlinkClick>
              </a:rPr>
              <a:t>data tagihan kesehatan personal</a:t>
            </a:r>
            <a:r>
              <a:rPr lang="en-US" sz="2000">
                <a:solidFill>
                  <a:srgbClr val="103864"/>
                </a:solidFill>
                <a:latin typeface="Sora"/>
                <a:ea typeface="Sora"/>
                <a:cs typeface="Sora"/>
                <a:sym typeface="Sora"/>
              </a:rPr>
              <a:t> yang berjumlah 1338 populasi. Data ini memiliki 7 variabel yang dideskripsikan sebagai berikut :</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Age</a:t>
            </a:r>
            <a:r>
              <a:rPr lang="en-US" sz="2000">
                <a:solidFill>
                  <a:srgbClr val="103864"/>
                </a:solidFill>
                <a:latin typeface="Sora"/>
                <a:ea typeface="Sora"/>
                <a:cs typeface="Sora"/>
                <a:sym typeface="Sora"/>
              </a:rPr>
              <a:t> → Umur penerima manfaat utama</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Sex</a:t>
            </a:r>
            <a:r>
              <a:rPr lang="en-US" sz="2000">
                <a:solidFill>
                  <a:srgbClr val="103864"/>
                </a:solidFill>
                <a:latin typeface="Sora"/>
                <a:ea typeface="Sora"/>
                <a:cs typeface="Sora"/>
                <a:sym typeface="Sora"/>
              </a:rPr>
              <a:t> → Gender (perempuan dan laki-laki)</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BMI → </a:t>
            </a:r>
            <a:r>
              <a:rPr lang="en-US" sz="2000" i="1">
                <a:solidFill>
                  <a:srgbClr val="103864"/>
                </a:solidFill>
                <a:latin typeface="Sora"/>
                <a:ea typeface="Sora"/>
                <a:cs typeface="Sora"/>
                <a:sym typeface="Sora"/>
              </a:rPr>
              <a:t>Body Mass Index</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Children</a:t>
            </a:r>
            <a:r>
              <a:rPr lang="en-US" sz="2000">
                <a:solidFill>
                  <a:srgbClr val="103864"/>
                </a:solidFill>
                <a:latin typeface="Sora"/>
                <a:ea typeface="Sora"/>
                <a:cs typeface="Sora"/>
                <a:sym typeface="Sora"/>
              </a:rPr>
              <a:t> → Jumlah anak yang ditanggung oleh asuransi kesehatan</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Smoker</a:t>
            </a:r>
            <a:r>
              <a:rPr lang="en-US" sz="2000">
                <a:solidFill>
                  <a:srgbClr val="103864"/>
                </a:solidFill>
                <a:latin typeface="Sora"/>
                <a:ea typeface="Sora"/>
                <a:cs typeface="Sora"/>
                <a:sym typeface="Sora"/>
              </a:rPr>
              <a:t> → Perokok atau bukan perokok</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Region</a:t>
            </a:r>
            <a:r>
              <a:rPr lang="en-US" sz="2000">
                <a:solidFill>
                  <a:srgbClr val="103864"/>
                </a:solidFill>
                <a:latin typeface="Sora"/>
                <a:ea typeface="Sora"/>
                <a:cs typeface="Sora"/>
                <a:sym typeface="Sora"/>
              </a:rPr>
              <a:t> → Area perumahan di AS (</a:t>
            </a:r>
            <a:r>
              <a:rPr lang="en-US" sz="2000" i="1">
                <a:solidFill>
                  <a:srgbClr val="103864"/>
                </a:solidFill>
                <a:latin typeface="Sora"/>
                <a:ea typeface="Sora"/>
                <a:cs typeface="Sora"/>
                <a:sym typeface="Sora"/>
              </a:rPr>
              <a:t>Northeast, Southeast, Southwest</a:t>
            </a:r>
            <a:r>
              <a:rPr lang="en-US" sz="2000">
                <a:solidFill>
                  <a:srgbClr val="103864"/>
                </a:solidFill>
                <a:latin typeface="Sora"/>
                <a:ea typeface="Sora"/>
                <a:cs typeface="Sora"/>
                <a:sym typeface="Sora"/>
              </a:rPr>
              <a:t>, dan </a:t>
            </a:r>
            <a:r>
              <a:rPr lang="en-US" sz="2000" i="1">
                <a:solidFill>
                  <a:srgbClr val="103864"/>
                </a:solidFill>
                <a:latin typeface="Sora"/>
                <a:ea typeface="Sora"/>
                <a:cs typeface="Sora"/>
                <a:sym typeface="Sora"/>
              </a:rPr>
              <a:t>Northeast</a:t>
            </a:r>
            <a:r>
              <a:rPr lang="en-US" sz="2000">
                <a:solidFill>
                  <a:srgbClr val="103864"/>
                </a:solidFill>
                <a:latin typeface="Sora"/>
                <a:ea typeface="Sora"/>
                <a:cs typeface="Sora"/>
                <a:sym typeface="Sora"/>
              </a:rPr>
              <a:t>)</a:t>
            </a: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i="1">
                <a:solidFill>
                  <a:srgbClr val="103864"/>
                </a:solidFill>
                <a:latin typeface="Sora"/>
                <a:ea typeface="Sora"/>
                <a:cs typeface="Sora"/>
                <a:sym typeface="Sora"/>
              </a:rPr>
              <a:t>Charges</a:t>
            </a:r>
            <a:r>
              <a:rPr lang="en-US" sz="2000">
                <a:solidFill>
                  <a:srgbClr val="103864"/>
                </a:solidFill>
                <a:latin typeface="Sora"/>
                <a:ea typeface="Sora"/>
                <a:cs typeface="Sora"/>
                <a:sym typeface="Sora"/>
              </a:rPr>
              <a:t> → Tagihan kesehatan yang dicover oleh asuransi</a:t>
            </a:r>
            <a:endParaRPr sz="200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b="1" i="1"/>
              <a:t>DESCRIPTIVE STATISTICS ANALYSIS</a:t>
            </a:r>
            <a:endParaRPr sz="4000" b="1"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b="1"/>
              <a:t>DATA PERSONAL : UMUR</a:t>
            </a:r>
            <a:endParaRPr sz="2400" b="1"/>
          </a:p>
        </p:txBody>
      </p:sp>
      <p:sp>
        <p:nvSpPr>
          <p:cNvPr id="234" name="Google Shape;234;g142ad2f6649_0_84"/>
          <p:cNvSpPr txBox="1"/>
          <p:nvPr/>
        </p:nvSpPr>
        <p:spPr>
          <a:xfrm>
            <a:off x="401515" y="1584375"/>
            <a:ext cx="11388900" cy="22473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umur </a:t>
            </a:r>
            <a:r>
              <a:rPr lang="en-US" sz="2000">
                <a:solidFill>
                  <a:srgbClr val="103864"/>
                </a:solidFill>
                <a:latin typeface="Sora"/>
                <a:ea typeface="Sora"/>
                <a:cs typeface="Sora"/>
                <a:sym typeface="Sora"/>
              </a:rPr>
              <a:t>pengguna asuransi </a:t>
            </a:r>
            <a:r>
              <a:rPr lang="en-US" sz="2000" b="0" i="0" u="none" strike="noStrike" cap="none">
                <a:solidFill>
                  <a:srgbClr val="103864"/>
                </a:solidFill>
                <a:latin typeface="Sora"/>
                <a:ea typeface="Sora"/>
                <a:cs typeface="Sora"/>
                <a:sym typeface="Sora"/>
              </a:rPr>
              <a:t>adalah 39,207 tahun</a:t>
            </a:r>
            <a:endParaRPr sz="2000" b="0" i="0" u="none" strike="noStrike" cap="none">
              <a:solidFill>
                <a:srgbClr val="103864"/>
              </a:solidFill>
              <a:latin typeface="Sora"/>
              <a:ea typeface="Sora"/>
              <a:cs typeface="Sora"/>
              <a:sym typeface="Sora"/>
            </a:endParaRPr>
          </a:p>
          <a:p>
            <a:pPr marL="457200" marR="0" lvl="0" indent="0" algn="l" rtl="0">
              <a:lnSpc>
                <a:spcPct val="100000"/>
              </a:lnSpc>
              <a:spcBef>
                <a:spcPts val="0"/>
              </a:spcBef>
              <a:spcAft>
                <a:spcPts val="0"/>
              </a:spcAft>
              <a:buNone/>
            </a:pP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umur perokok adalah 38,515 tahun</a:t>
            </a: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umur bukan perokok adalah 39,385 tahun</a:t>
            </a:r>
            <a:endParaRPr sz="2000" b="0" i="0" u="none" strike="noStrike" cap="none">
              <a:solidFill>
                <a:srgbClr val="103864"/>
              </a:solidFill>
              <a:latin typeface="Sora"/>
              <a:ea typeface="Sora"/>
              <a:cs typeface="Sora"/>
              <a:sym typeface="Sora"/>
            </a:endParaRPr>
          </a:p>
          <a:p>
            <a:pPr marL="457200" marR="0" lvl="0" indent="0" algn="l" rtl="0">
              <a:lnSpc>
                <a:spcPct val="100000"/>
              </a:lnSpc>
              <a:spcBef>
                <a:spcPts val="0"/>
              </a:spcBef>
              <a:spcAft>
                <a:spcPts val="0"/>
              </a:spcAft>
              <a:buNone/>
            </a:pPr>
            <a:endParaRPr sz="2000">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umur perempuan yang merokok 38,609 tahun</a:t>
            </a:r>
            <a:endParaRPr sz="2000" b="0" i="0" u="none" strike="noStrike" cap="none">
              <a:solidFill>
                <a:srgbClr val="103864"/>
              </a:solidFill>
              <a:latin typeface="Sora"/>
              <a:ea typeface="Sora"/>
              <a:cs typeface="Sora"/>
              <a:sym typeface="Sora"/>
            </a:endParaRPr>
          </a:p>
          <a:p>
            <a:pPr marL="457200" marR="0" lvl="0" indent="-355600" algn="l" rtl="0">
              <a:lnSpc>
                <a:spcPct val="100000"/>
              </a:lnSpc>
              <a:spcBef>
                <a:spcPts val="0"/>
              </a:spcBef>
              <a:spcAft>
                <a:spcPts val="0"/>
              </a:spcAft>
              <a:buClr>
                <a:srgbClr val="103864"/>
              </a:buClr>
              <a:buSzPts val="2000"/>
              <a:buFont typeface="Sora"/>
              <a:buChar char="●"/>
            </a:pPr>
            <a:r>
              <a:rPr lang="en-US" sz="2000" b="0" i="0" u="none" strike="noStrike" cap="none">
                <a:solidFill>
                  <a:srgbClr val="103864"/>
                </a:solidFill>
                <a:latin typeface="Sora"/>
                <a:ea typeface="Sora"/>
                <a:cs typeface="Sora"/>
                <a:sym typeface="Sora"/>
              </a:rPr>
              <a:t>Rata-rata umur laki-laki yang merokok 38,447 tahun</a:t>
            </a:r>
            <a:endParaRPr sz="2000" b="0" i="0" u="none" strike="noStrike" cap="none">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639db83c3d_0_0"/>
          <p:cNvSpPr txBox="1">
            <a:spLocks noGrp="1"/>
          </p:cNvSpPr>
          <p:nvPr>
            <p:ph type="title"/>
          </p:nvPr>
        </p:nvSpPr>
        <p:spPr>
          <a:xfrm>
            <a:off x="388943" y="365125"/>
            <a:ext cx="114015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400" b="1"/>
              <a:t>ANALISA DATA : UMUR</a:t>
            </a:r>
            <a:endParaRPr sz="2400" b="1"/>
          </a:p>
        </p:txBody>
      </p:sp>
      <p:sp>
        <p:nvSpPr>
          <p:cNvPr id="241" name="Google Shape;241;g1639db83c3d_0_0"/>
          <p:cNvSpPr txBox="1"/>
          <p:nvPr/>
        </p:nvSpPr>
        <p:spPr>
          <a:xfrm>
            <a:off x="388225" y="4857525"/>
            <a:ext cx="5568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Walaupun jumlah seseorang bukan perokok yang berumur &gt;20 tahun sangat besar, namun jumlah yang berumur &lt;50 juga cukup besar dibanding seseorang perokok. Hal ini menyebabkan rata-rata umur seseorang bukan perokok tetap lebih besar dibandingkan seseorang perokok.</a:t>
            </a:r>
            <a:endParaRPr sz="1500">
              <a:solidFill>
                <a:srgbClr val="103864"/>
              </a:solidFill>
              <a:latin typeface="Sora"/>
              <a:ea typeface="Sora"/>
              <a:cs typeface="Sora"/>
              <a:sym typeface="Sora"/>
            </a:endParaRPr>
          </a:p>
        </p:txBody>
      </p:sp>
      <p:sp>
        <p:nvSpPr>
          <p:cNvPr id="242" name="Google Shape;242;g1639db83c3d_0_0"/>
          <p:cNvSpPr txBox="1"/>
          <p:nvPr/>
        </p:nvSpPr>
        <p:spPr>
          <a:xfrm>
            <a:off x="6348225" y="4857525"/>
            <a:ext cx="55683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103864"/>
                </a:solidFill>
                <a:latin typeface="Sora"/>
                <a:ea typeface="Sora"/>
                <a:cs typeface="Sora"/>
                <a:sym typeface="Sora"/>
              </a:rPr>
              <a:t>Rata-rata umur perempuan yang merokok lebih besar daripada laki-laki. Hal ini sudah cukup terjawab karena jumlah perokok yang berumur&lt;20 jauh lebih besar laki-laki. Sedangkan untuk perempuan posisi terbanyak berada pada rentang umur 40-45 tahun.</a:t>
            </a:r>
            <a:endParaRPr sz="1500">
              <a:solidFill>
                <a:srgbClr val="103864"/>
              </a:solidFill>
              <a:latin typeface="Sora"/>
              <a:ea typeface="Sora"/>
              <a:cs typeface="Sora"/>
              <a:sym typeface="Sora"/>
            </a:endParaRPr>
          </a:p>
        </p:txBody>
      </p:sp>
      <p:pic>
        <p:nvPicPr>
          <p:cNvPr id="243" name="Google Shape;243;g1639db83c3d_0_0"/>
          <p:cNvPicPr preferRelativeResize="0"/>
          <p:nvPr/>
        </p:nvPicPr>
        <p:blipFill rotWithShape="1">
          <a:blip r:embed="rId3">
            <a:alphaModFix/>
          </a:blip>
          <a:srcRect l="28725" t="20210" r="2356" b="7686"/>
          <a:stretch/>
        </p:blipFill>
        <p:spPr>
          <a:xfrm>
            <a:off x="388225" y="1437275"/>
            <a:ext cx="5604346" cy="3298126"/>
          </a:xfrm>
          <a:prstGeom prst="rect">
            <a:avLst/>
          </a:prstGeom>
          <a:noFill/>
          <a:ln>
            <a:noFill/>
          </a:ln>
        </p:spPr>
      </p:pic>
      <p:pic>
        <p:nvPicPr>
          <p:cNvPr id="244" name="Google Shape;244;g1639db83c3d_0_0"/>
          <p:cNvPicPr preferRelativeResize="0"/>
          <p:nvPr/>
        </p:nvPicPr>
        <p:blipFill rotWithShape="1">
          <a:blip r:embed="rId4">
            <a:alphaModFix/>
          </a:blip>
          <a:srcRect l="29571" t="20752" r="2728" b="7685"/>
          <a:stretch/>
        </p:blipFill>
        <p:spPr>
          <a:xfrm>
            <a:off x="6369623" y="1437275"/>
            <a:ext cx="5546904" cy="3298126"/>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2034</Words>
  <Application>Microsoft Office PowerPoint</Application>
  <PresentationFormat>Widescreen</PresentationFormat>
  <Paragraphs>230</Paragraphs>
  <Slides>43</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Roboto Mono Light</vt:lpstr>
      <vt:lpstr>Calibri</vt:lpstr>
      <vt:lpstr>Roboto Mono</vt:lpstr>
      <vt:lpstr>Montserrat Light</vt:lpstr>
      <vt:lpstr>Lato</vt:lpstr>
      <vt:lpstr>Sora</vt:lpstr>
      <vt:lpstr>Arial</vt:lpstr>
      <vt:lpstr>Roboto Mono Medium</vt:lpstr>
      <vt:lpstr>1_Office Theme</vt:lpstr>
      <vt:lpstr>Office Theme</vt:lpstr>
      <vt:lpstr>PowerPoint Presentation</vt:lpstr>
      <vt:lpstr>OUTLINE</vt:lpstr>
      <vt:lpstr>INTRODUCTION</vt:lpstr>
      <vt:lpstr>INTRODUCTION</vt:lpstr>
      <vt:lpstr>DATASET</vt:lpstr>
      <vt:lpstr>DATASET</vt:lpstr>
      <vt:lpstr>DESCRIPTIVE STATISTICS ANALYSIS</vt:lpstr>
      <vt:lpstr>DATA PERSONAL : UMUR</vt:lpstr>
      <vt:lpstr>ANALISA DATA : UMUR</vt:lpstr>
      <vt:lpstr>DATA PERSONAL : BMI </vt:lpstr>
      <vt:lpstr>ANALISA DATA : BMI</vt:lpstr>
      <vt:lpstr>ANALISA DATA : BMI</vt:lpstr>
      <vt:lpstr>DATA PERSONAL : TAGIHAN KESEHATAN</vt:lpstr>
      <vt:lpstr>ANALISA DATA : VARIANS TAGIHAN KESEHATAN</vt:lpstr>
      <vt:lpstr>ANALISA DATA : TAGIHAN KESEHATAN</vt:lpstr>
      <vt:lpstr>CATEGORICAL VARIABLES ANALYSIS</vt:lpstr>
      <vt:lpstr>Jumlah pengguna asuransi terbanyak berada pada Region Southeast</vt:lpstr>
      <vt:lpstr>Jumlah tagihan gabungan 4 region adalah 17.755.824,991 dan penyumbang terbesar berada pada Region Southeast.</vt:lpstr>
      <vt:lpstr>Region Southeast memiliki jumlah penduduk yang tidak merokok terbanyak, akan tetapi jumlah penduduk yang merokok juga yang paling banyak.</vt:lpstr>
      <vt:lpstr>Perokok pada Region Southwest memiliki rata-rata umur yang paling muda, baik laki-laki maupun perempuan. Hal ini cukup menjadi penanda bahwa pada region ini tingkat kesadaran akan kesehatan sangat rendah.</vt:lpstr>
      <vt:lpstr>Tagihan kesehatan tertinggi dimiliki oleh perempuan, namun rata-rata tagihan laki-laki lebih besar dibandingkan perempuan.</vt:lpstr>
      <vt:lpstr>DISTRIBUSI PELUANG TAGIHAN TIAP REGION (SEABORN)</vt:lpstr>
      <vt:lpstr>PROBABILITAS</vt:lpstr>
      <vt:lpstr>ANALISA DATA</vt:lpstr>
      <vt:lpstr>CONTINUOUS VARIABLES ANALYSIS</vt:lpstr>
      <vt:lpstr>PELUANG I &amp; ANALISA</vt:lpstr>
      <vt:lpstr>PELUANG II &amp; ANALISA</vt:lpstr>
      <vt:lpstr>PELUANG III &amp; ANALISA</vt:lpstr>
      <vt:lpstr>PELUANG IV</vt:lpstr>
      <vt:lpstr>PELUANG V</vt:lpstr>
      <vt:lpstr>ANALISA DATA</vt:lpstr>
      <vt:lpstr>VARRIABLES CORRELATION</vt:lpstr>
      <vt:lpstr>PowerPoint Presentation</vt:lpstr>
      <vt:lpstr>Tagihan kesehatan berkorelasi positif dengan BMI. Akan tetapi, nilai korelasinya cukup kecil sehingga nilai BMI tidak terlalu berpengaruh terhadap besar tagihan.</vt:lpstr>
      <vt:lpstr>Tagihan kesehatan berkorelasi positif dengan umur. Nilai korelasinya cukup kecil, namun lebih besar dibandingkan dengan tagihan kesehatan vs BMI. Sehingga umur lebih berpengaruh terhadap besar tagihan dibandingkan dengan BMI.</vt:lpstr>
      <vt:lpstr>HYPOTHESIS TESTING</vt:lpstr>
      <vt:lpstr>Tagihan Kesehatan Perokok Lebih Tinggi Daripada Bukan Perokok</vt:lpstr>
      <vt:lpstr>Tagihan Kesehatan dengan BMI&gt;25 lebih tinggi daripada BMI&lt;25</vt:lpstr>
      <vt:lpstr>Tagihan Kesehatan Laki-laki Lebih Besar Daripada Perempuan</vt:lpstr>
      <vt:lpstr>KESIMPULAN</vt:lpstr>
      <vt:lpstr>KESIMPULAN</vt:lpstr>
      <vt:lpstr>CATATAN</vt:lpstr>
      <vt:lpstr>REFERENSI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Alvia Husna Maulidia</cp:lastModifiedBy>
  <cp:revision>1</cp:revision>
  <dcterms:created xsi:type="dcterms:W3CDTF">2022-06-30T03:08:43Z</dcterms:created>
  <dcterms:modified xsi:type="dcterms:W3CDTF">2022-10-08T15:30:03Z</dcterms:modified>
</cp:coreProperties>
</file>